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3"/>
  </p:notesMasterIdLst>
  <p:handoutMasterIdLst>
    <p:handoutMasterId r:id="rId34"/>
  </p:handoutMasterIdLst>
  <p:sldIdLst>
    <p:sldId id="437" r:id="rId7"/>
    <p:sldId id="396" r:id="rId8"/>
    <p:sldId id="397" r:id="rId9"/>
    <p:sldId id="425" r:id="rId10"/>
    <p:sldId id="426" r:id="rId11"/>
    <p:sldId id="427" r:id="rId12"/>
    <p:sldId id="428" r:id="rId13"/>
    <p:sldId id="430" r:id="rId14"/>
    <p:sldId id="440" r:id="rId15"/>
    <p:sldId id="441" r:id="rId16"/>
    <p:sldId id="445" r:id="rId17"/>
    <p:sldId id="432" r:id="rId18"/>
    <p:sldId id="433" r:id="rId19"/>
    <p:sldId id="448" r:id="rId20"/>
    <p:sldId id="449" r:id="rId21"/>
    <p:sldId id="450" r:id="rId22"/>
    <p:sldId id="442" r:id="rId23"/>
    <p:sldId id="452" r:id="rId24"/>
    <p:sldId id="451" r:id="rId25"/>
    <p:sldId id="453" r:id="rId26"/>
    <p:sldId id="435" r:id="rId27"/>
    <p:sldId id="454" r:id="rId28"/>
    <p:sldId id="443" r:id="rId29"/>
    <p:sldId id="446" r:id="rId30"/>
    <p:sldId id="439" r:id="rId31"/>
    <p:sldId id="438" r:id="rId3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0" autoAdjust="0"/>
    <p:restoredTop sz="93922" autoAdjust="0"/>
  </p:normalViewPr>
  <p:slideViewPr>
    <p:cSldViewPr snapToGrid="0">
      <p:cViewPr varScale="1">
        <p:scale>
          <a:sx n="84" d="100"/>
          <a:sy n="84" d="100"/>
        </p:scale>
        <p:origin x="1050" y="8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21/08/2022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21/08/2022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59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41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8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43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10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jpg"/><Relationship Id="rId18" Type="http://schemas.openxmlformats.org/officeDocument/2006/relationships/image" Target="../media/image23.png"/><Relationship Id="rId3" Type="http://schemas.openxmlformats.org/officeDocument/2006/relationships/tags" Target="../tags/tag18.xml"/><Relationship Id="rId21" Type="http://schemas.openxmlformats.org/officeDocument/2006/relationships/image" Target="../media/image26.png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44.jpg"/><Relationship Id="rId17" Type="http://schemas.openxmlformats.org/officeDocument/2006/relationships/image" Target="../media/image22.jpg"/><Relationship Id="rId2" Type="http://schemas.openxmlformats.org/officeDocument/2006/relationships/tags" Target="../tags/tag17.xml"/><Relationship Id="rId16" Type="http://schemas.openxmlformats.org/officeDocument/2006/relationships/image" Target="../media/image21.jpg"/><Relationship Id="rId20" Type="http://schemas.openxmlformats.org/officeDocument/2006/relationships/image" Target="../media/image25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7.jpg"/><Relationship Id="rId5" Type="http://schemas.openxmlformats.org/officeDocument/2006/relationships/tags" Target="../tags/tag20.xml"/><Relationship Id="rId15" Type="http://schemas.openxmlformats.org/officeDocument/2006/relationships/image" Target="../media/image20.jpg"/><Relationship Id="rId23" Type="http://schemas.openxmlformats.org/officeDocument/2006/relationships/image" Target="../media/image45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tags" Target="../tags/tag19.xml"/><Relationship Id="rId9" Type="http://schemas.microsoft.com/office/2007/relationships/hdphoto" Target="../media/hdphoto1.wdp"/><Relationship Id="rId14" Type="http://schemas.openxmlformats.org/officeDocument/2006/relationships/image" Target="../media/image19.jpg"/><Relationship Id="rId2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18.jpg"/><Relationship Id="rId17" Type="http://schemas.openxmlformats.org/officeDocument/2006/relationships/image" Target="../media/image30.png"/><Relationship Id="rId2" Type="http://schemas.openxmlformats.org/officeDocument/2006/relationships/tags" Target="../tags/tag23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44.jpg"/><Relationship Id="rId5" Type="http://schemas.openxmlformats.org/officeDocument/2006/relationships/tags" Target="../tags/tag26.xml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32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8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40.png"/><Relationship Id="rId4" Type="http://schemas.openxmlformats.org/officeDocument/2006/relationships/video" Target="../media/media8.mp4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media" Target="../media/media8.mp4"/><Relationship Id="rId7" Type="http://schemas.openxmlformats.org/officeDocument/2006/relationships/image" Target="../media/image41.png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5.xml"/><Relationship Id="rId4" Type="http://schemas.microsoft.com/office/2007/relationships/media" Target="../media/media7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16.png"/><Relationship Id="rId18" Type="http://schemas.openxmlformats.org/officeDocument/2006/relationships/image" Target="../media/image19.jpg"/><Relationship Id="rId26" Type="http://schemas.openxmlformats.org/officeDocument/2006/relationships/image" Target="../media/image23.png"/><Relationship Id="rId3" Type="http://schemas.openxmlformats.org/officeDocument/2006/relationships/tags" Target="../tags/tag33.xml"/><Relationship Id="rId21" Type="http://schemas.openxmlformats.org/officeDocument/2006/relationships/image" Target="../media/image22.jpg"/><Relationship Id="rId7" Type="http://schemas.openxmlformats.org/officeDocument/2006/relationships/tags" Target="../tags/tag37.xml"/><Relationship Id="rId12" Type="http://schemas.microsoft.com/office/2007/relationships/hdphoto" Target="../media/hdphoto1.wdp"/><Relationship Id="rId17" Type="http://schemas.openxmlformats.org/officeDocument/2006/relationships/image" Target="../media/image47.jpg"/><Relationship Id="rId25" Type="http://schemas.openxmlformats.org/officeDocument/2006/relationships/image" Target="../media/image51.png"/><Relationship Id="rId2" Type="http://schemas.openxmlformats.org/officeDocument/2006/relationships/tags" Target="../tags/tag32.xml"/><Relationship Id="rId16" Type="http://schemas.openxmlformats.org/officeDocument/2006/relationships/image" Target="../media/image18.jpg"/><Relationship Id="rId20" Type="http://schemas.openxmlformats.org/officeDocument/2006/relationships/image" Target="../media/image21.jpg"/><Relationship Id="rId29" Type="http://schemas.openxmlformats.org/officeDocument/2006/relationships/image" Target="../media/image26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15.png"/><Relationship Id="rId24" Type="http://schemas.openxmlformats.org/officeDocument/2006/relationships/image" Target="../media/image50.png"/><Relationship Id="rId5" Type="http://schemas.openxmlformats.org/officeDocument/2006/relationships/tags" Target="../tags/tag35.xml"/><Relationship Id="rId15" Type="http://schemas.openxmlformats.org/officeDocument/2006/relationships/image" Target="../media/image44.jpg"/><Relationship Id="rId23" Type="http://schemas.openxmlformats.org/officeDocument/2006/relationships/image" Target="../media/image49.png"/><Relationship Id="rId28" Type="http://schemas.openxmlformats.org/officeDocument/2006/relationships/image" Target="../media/image25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20.jp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17.jpg"/><Relationship Id="rId22" Type="http://schemas.openxmlformats.org/officeDocument/2006/relationships/image" Target="../media/image48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23.png"/><Relationship Id="rId18" Type="http://schemas.openxmlformats.org/officeDocument/2006/relationships/image" Target="../media/image32.png"/><Relationship Id="rId3" Type="http://schemas.openxmlformats.org/officeDocument/2006/relationships/tags" Target="../tags/tag42.xml"/><Relationship Id="rId21" Type="http://schemas.openxmlformats.org/officeDocument/2006/relationships/image" Target="../media/image52.jpg"/><Relationship Id="rId7" Type="http://schemas.openxmlformats.org/officeDocument/2006/relationships/tags" Target="../tags/tag46.xml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tags" Target="../tags/tag41.xml"/><Relationship Id="rId16" Type="http://schemas.openxmlformats.org/officeDocument/2006/relationships/image" Target="../media/image30.png"/><Relationship Id="rId20" Type="http://schemas.openxmlformats.org/officeDocument/2006/relationships/image" Target="../media/image47.jp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44.jpg"/><Relationship Id="rId5" Type="http://schemas.openxmlformats.org/officeDocument/2006/relationships/tags" Target="../tags/tag44.xml"/><Relationship Id="rId15" Type="http://schemas.openxmlformats.org/officeDocument/2006/relationships/image" Target="../media/image29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33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media" Target="../media/media14.mp4"/><Relationship Id="rId7" Type="http://schemas.openxmlformats.org/officeDocument/2006/relationships/image" Target="../media/image55.png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5.xml"/><Relationship Id="rId4" Type="http://schemas.microsoft.com/office/2007/relationships/media" Target="../media/media15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6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jpg"/><Relationship Id="rId18" Type="http://schemas.openxmlformats.org/officeDocument/2006/relationships/image" Target="../media/image24.png"/><Relationship Id="rId3" Type="http://schemas.openxmlformats.org/officeDocument/2006/relationships/tags" Target="../tags/tag3.xml"/><Relationship Id="rId21" Type="http://schemas.openxmlformats.org/officeDocument/2006/relationships/image" Target="../media/image27.png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18.jpg"/><Relationship Id="rId17" Type="http://schemas.openxmlformats.org/officeDocument/2006/relationships/image" Target="../media/image23.png"/><Relationship Id="rId2" Type="http://schemas.openxmlformats.org/officeDocument/2006/relationships/tags" Target="../tags/tag2.xml"/><Relationship Id="rId16" Type="http://schemas.openxmlformats.org/officeDocument/2006/relationships/image" Target="../media/image22.jpg"/><Relationship Id="rId20" Type="http://schemas.openxmlformats.org/officeDocument/2006/relationships/image" Target="../media/image2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7.jpg"/><Relationship Id="rId5" Type="http://schemas.openxmlformats.org/officeDocument/2006/relationships/tags" Target="../tags/tag5.xml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tags" Target="../tags/tag4.xml"/><Relationship Id="rId9" Type="http://schemas.microsoft.com/office/2007/relationships/hdphoto" Target="../media/hdphoto1.wdp"/><Relationship Id="rId1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23.png"/><Relationship Id="rId18" Type="http://schemas.openxmlformats.org/officeDocument/2006/relationships/image" Target="../media/image32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tags" Target="../tags/tag8.xml"/><Relationship Id="rId16" Type="http://schemas.openxmlformats.org/officeDocument/2006/relationships/image" Target="../media/image30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18.jpg"/><Relationship Id="rId5" Type="http://schemas.openxmlformats.org/officeDocument/2006/relationships/tags" Target="../tags/tag11.xml"/><Relationship Id="rId15" Type="http://schemas.openxmlformats.org/officeDocument/2006/relationships/image" Target="../media/image29.png"/><Relationship Id="rId10" Type="http://schemas.openxmlformats.org/officeDocument/2006/relationships/slideLayout" Target="../slideLayouts/slideLayout5.xml"/><Relationship Id="rId19" Type="http://schemas.openxmlformats.org/officeDocument/2006/relationships/image" Target="../media/image33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9">
            <a:extLst>
              <a:ext uri="{FF2B5EF4-FFF2-40B4-BE49-F238E27FC236}">
                <a16:creationId xmlns:a16="http://schemas.microsoft.com/office/drawing/2014/main" id="{1339FDB4-A940-C811-A32B-27553231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28527"/>
            <a:ext cx="8508999" cy="376238"/>
          </a:xfrm>
        </p:spPr>
        <p:txBody>
          <a:bodyPr/>
          <a:lstStyle/>
          <a:p>
            <a:r>
              <a:rPr lang="de-DE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Dense</a:t>
            </a:r>
            <a:r>
              <a:rPr lang="de-DE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 Priors </a:t>
            </a:r>
            <a:r>
              <a:rPr lang="de-DE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de-DE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de-DE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Radiance</a:t>
            </a:r>
            <a:r>
              <a:rPr lang="de-DE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Fields </a:t>
            </a:r>
            <a:br>
              <a:rPr lang="de-DE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de-DE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Input Views</a:t>
            </a:r>
          </a:p>
        </p:txBody>
      </p:sp>
      <p:pic>
        <p:nvPicPr>
          <p:cNvPr id="8" name="ours_s781_2_rgb">
            <a:hlinkClick r:id="" action="ppaction://media"/>
            <a:extLst>
              <a:ext uri="{FF2B5EF4-FFF2-40B4-BE49-F238E27FC236}">
                <a16:creationId xmlns:a16="http://schemas.microsoft.com/office/drawing/2014/main" id="{A139C800-5F90-8939-2081-BEF26B5317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1040" y="1272232"/>
            <a:ext cx="6901919" cy="3871268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28FBCAC-37C7-A35F-F9EA-19DC542C877A}"/>
              </a:ext>
            </a:extLst>
          </p:cNvPr>
          <p:cNvSpPr/>
          <p:nvPr/>
        </p:nvSpPr>
        <p:spPr>
          <a:xfrm>
            <a:off x="0" y="4746206"/>
            <a:ext cx="9144000" cy="397293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8EF5EA0-B50F-9B34-E109-E00B63BE8527}"/>
              </a:ext>
            </a:extLst>
          </p:cNvPr>
          <p:cNvSpPr txBox="1"/>
          <p:nvPr/>
        </p:nvSpPr>
        <p:spPr>
          <a:xfrm>
            <a:off x="3966064" y="4780159"/>
            <a:ext cx="1211870" cy="32938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 </a:t>
            </a:r>
            <a:r>
              <a:rPr lang="de-DE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20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83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90CCDA-5AF6-BF6E-092C-8C6898E264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6E94C68-3F53-4EED-3FDC-C4745A8B7D15}"/>
                  </a:ext>
                </a:extLst>
              </p:cNvPr>
              <p:cNvSpPr txBox="1"/>
              <p:nvPr/>
            </p:nvSpPr>
            <p:spPr>
              <a:xfrm>
                <a:off x="6859719" y="3547283"/>
                <a:ext cx="867596" cy="263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6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Depth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6E94C68-3F53-4EED-3FDC-C4745A8B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719" y="3547283"/>
                <a:ext cx="867596" cy="263214"/>
              </a:xfrm>
              <a:prstGeom prst="rect">
                <a:avLst/>
              </a:prstGeom>
              <a:blipFill>
                <a:blip r:embed="rId2"/>
                <a:stretch>
                  <a:fillRect l="-13986" t="-18605" b="-46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5C1D756-391B-A2FA-AC86-8E1F9CB063D1}"/>
                  </a:ext>
                </a:extLst>
              </p:cNvPr>
              <p:cNvSpPr txBox="1"/>
              <p:nvPr/>
            </p:nvSpPr>
            <p:spPr>
              <a:xfrm rot="16200000">
                <a:off x="-169850" y="2513773"/>
                <a:ext cx="935324" cy="263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600" b="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Weight</a:t>
                </a:r>
                <a:r>
                  <a:rPr lang="de-DE" sz="16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1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5C1D756-391B-A2FA-AC86-8E1F9CB06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69850" y="2513773"/>
                <a:ext cx="935324" cy="263214"/>
              </a:xfrm>
              <a:prstGeom prst="rect">
                <a:avLst/>
              </a:prstGeom>
              <a:blipFill>
                <a:blip r:embed="rId3"/>
                <a:stretch>
                  <a:fillRect l="-16279" r="-48837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4E1AC9B0-7446-9924-40E1-A18263300B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5" t="7753" r="51675" b="7606"/>
          <a:stretch/>
        </p:blipFill>
        <p:spPr>
          <a:xfrm>
            <a:off x="422764" y="1796741"/>
            <a:ext cx="3301980" cy="17332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8F2DB5F-C86D-5156-7AFE-34AE6D0DF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2" t="7570" r="51558" b="7710"/>
          <a:stretch/>
        </p:blipFill>
        <p:spPr>
          <a:xfrm>
            <a:off x="5579703" y="1796741"/>
            <a:ext cx="3251026" cy="1733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9C14F65-F86D-8AEF-A272-7F3C18ACC6D1}"/>
                  </a:ext>
                </a:extLst>
              </p:cNvPr>
              <p:cNvSpPr txBox="1"/>
              <p:nvPr/>
            </p:nvSpPr>
            <p:spPr>
              <a:xfrm rot="16200000">
                <a:off x="4928108" y="2510976"/>
                <a:ext cx="929732" cy="263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600" b="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Weight</a:t>
                </a:r>
                <a:r>
                  <a:rPr lang="de-DE" sz="16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1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9C14F65-F86D-8AEF-A272-7F3C18ACC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928108" y="2510976"/>
                <a:ext cx="929732" cy="263214"/>
              </a:xfrm>
              <a:prstGeom prst="rect">
                <a:avLst/>
              </a:prstGeom>
              <a:blipFill>
                <a:blip r:embed="rId6"/>
                <a:stretch>
                  <a:fillRect l="-16279" r="-48837" b="-13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E3B7587-3B94-2A10-7C7D-970D6A2C8081}"/>
                  </a:ext>
                </a:extLst>
              </p:cNvPr>
              <p:cNvSpPr txBox="1"/>
              <p:nvPr/>
            </p:nvSpPr>
            <p:spPr>
              <a:xfrm>
                <a:off x="1755285" y="3547835"/>
                <a:ext cx="867597" cy="263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de-DE" sz="16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Depth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1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E3B7587-3B94-2A10-7C7D-970D6A2C8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285" y="3547835"/>
                <a:ext cx="867597" cy="263214"/>
              </a:xfrm>
              <a:prstGeom prst="rect">
                <a:avLst/>
              </a:prstGeom>
              <a:blipFill>
                <a:blip r:embed="rId7"/>
                <a:stretch>
                  <a:fillRect l="-14789" t="-18605" b="-46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C39643D-78D0-DEBF-E641-EBCA22FBD8DA}"/>
              </a:ext>
            </a:extLst>
          </p:cNvPr>
          <p:cNvCxnSpPr>
            <a:cxnSpLocks/>
          </p:cNvCxnSpPr>
          <p:nvPr/>
        </p:nvCxnSpPr>
        <p:spPr>
          <a:xfrm>
            <a:off x="7748337" y="1576137"/>
            <a:ext cx="0" cy="182880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F98A84F-E3EC-B3E0-30FD-A6C849E05EFC}"/>
              </a:ext>
            </a:extLst>
          </p:cNvPr>
          <p:cNvSpPr txBox="1"/>
          <p:nvPr/>
        </p:nvSpPr>
        <p:spPr>
          <a:xfrm>
            <a:off x="7153764" y="1292108"/>
            <a:ext cx="1233543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Depth</a:t>
            </a:r>
            <a:endParaRPr lang="en-US" sz="1600" dirty="0" err="1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CF13F247-8300-17DB-B816-2AC6A755C7C9}"/>
              </a:ext>
            </a:extLst>
          </p:cNvPr>
          <p:cNvSpPr/>
          <p:nvPr/>
        </p:nvSpPr>
        <p:spPr>
          <a:xfrm>
            <a:off x="3876122" y="2174707"/>
            <a:ext cx="1361505" cy="1062033"/>
          </a:xfrm>
          <a:prstGeom prst="rightArrow">
            <a:avLst>
              <a:gd name="adj1" fmla="val 51990"/>
              <a:gd name="adj2" fmla="val 40134"/>
            </a:avLst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D9AD662-C43F-9B7B-722D-65A693B591BE}"/>
              </a:ext>
            </a:extLst>
          </p:cNvPr>
          <p:cNvSpPr txBox="1"/>
          <p:nvPr/>
        </p:nvSpPr>
        <p:spPr>
          <a:xfrm>
            <a:off x="3863001" y="2405151"/>
            <a:ext cx="1253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prstClr val="black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prstClr val="black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Supervision</a:t>
            </a:r>
          </a:p>
        </p:txBody>
      </p:sp>
      <p:sp>
        <p:nvSpPr>
          <p:cNvPr id="19" name="Titel 6">
            <a:extLst>
              <a:ext uri="{FF2B5EF4-FFF2-40B4-BE49-F238E27FC236}">
                <a16:creationId xmlns:a16="http://schemas.microsoft.com/office/drawing/2014/main" id="{DDC2F1A6-EE1F-54F1-61D4-D86446D5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98232"/>
            <a:ext cx="8508999" cy="390556"/>
          </a:xfrm>
        </p:spPr>
        <p:txBody>
          <a:bodyPr/>
          <a:lstStyle/>
          <a:p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Toy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GNLL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supervision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CBB4640-4A54-8AE9-746E-77C8A4DE4BDC}"/>
              </a:ext>
            </a:extLst>
          </p:cNvPr>
          <p:cNvSpPr txBox="1"/>
          <p:nvPr/>
        </p:nvSpPr>
        <p:spPr>
          <a:xfrm>
            <a:off x="721895" y="1266944"/>
            <a:ext cx="266900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Samples </a:t>
            </a:r>
            <a:r>
              <a:rPr lang="de-DE" sz="1600" dirty="0" err="1">
                <a:latin typeface="+mn-lt"/>
              </a:rPr>
              <a:t>along</a:t>
            </a:r>
            <a:r>
              <a:rPr lang="de-DE" sz="1600" dirty="0">
                <a:latin typeface="+mn-lt"/>
              </a:rPr>
              <a:t> a </a:t>
            </a:r>
            <a:r>
              <a:rPr lang="de-DE" sz="1600" dirty="0" err="1">
                <a:latin typeface="+mn-lt"/>
              </a:rPr>
              <a:t>camera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ray</a:t>
            </a:r>
            <a:r>
              <a:rPr lang="de-DE" sz="1600" dirty="0">
                <a:latin typeface="+mn-lt"/>
              </a:rPr>
              <a:t>:</a:t>
            </a:r>
            <a:endParaRPr 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BD7F70-6C56-A1C5-46E3-784CB04F2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2" name="0_rgb">
            <a:hlinkClick r:id="" action="ppaction://media"/>
            <a:extLst>
              <a:ext uri="{FF2B5EF4-FFF2-40B4-BE49-F238E27FC236}">
                <a16:creationId xmlns:a16="http://schemas.microsoft.com/office/drawing/2014/main" id="{7B78B14E-CF54-94A8-5F07-4CEF79289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"/>
            <a:ext cx="3024694" cy="5128829"/>
          </a:xfrm>
          <a:prstGeom prst="rect">
            <a:avLst/>
          </a:prstGeom>
        </p:spPr>
      </p:pic>
      <p:pic>
        <p:nvPicPr>
          <p:cNvPr id="3" name="0_rgb">
            <a:hlinkClick r:id="" action="ppaction://media"/>
            <a:extLst>
              <a:ext uri="{FF2B5EF4-FFF2-40B4-BE49-F238E27FC236}">
                <a16:creationId xmlns:a16="http://schemas.microsoft.com/office/drawing/2014/main" id="{462F4547-98D9-FECD-88AF-079FA5EFB8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64195" y="0"/>
            <a:ext cx="3024693" cy="512882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32A509E-3AE1-6C43-75C7-DFB12C92D130}"/>
              </a:ext>
            </a:extLst>
          </p:cNvPr>
          <p:cNvSpPr/>
          <p:nvPr/>
        </p:nvSpPr>
        <p:spPr>
          <a:xfrm>
            <a:off x="-25814" y="0"/>
            <a:ext cx="9169814" cy="288514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37D531-0389-E555-A270-2B62365A41FD}"/>
              </a:ext>
            </a:extLst>
          </p:cNvPr>
          <p:cNvSpPr txBox="1"/>
          <p:nvPr/>
        </p:nvSpPr>
        <p:spPr>
          <a:xfrm>
            <a:off x="3437074" y="0"/>
            <a:ext cx="2269852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86B51B-9FFF-2AA0-7220-AA9298633D05}"/>
              </a:ext>
            </a:extLst>
          </p:cNvPr>
          <p:cNvSpPr txBox="1"/>
          <p:nvPr/>
        </p:nvSpPr>
        <p:spPr>
          <a:xfrm>
            <a:off x="1260675" y="0"/>
            <a:ext cx="503343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6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BD7F70-6C56-A1C5-46E3-784CB04F2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4506067"/>
            <a:ext cx="2052074" cy="273844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13" name="0_rgbd">
            <a:hlinkClick r:id="" action="ppaction://media"/>
            <a:extLst>
              <a:ext uri="{FF2B5EF4-FFF2-40B4-BE49-F238E27FC236}">
                <a16:creationId xmlns:a16="http://schemas.microsoft.com/office/drawing/2014/main" id="{5FFB51ED-2DB6-25DD-A95C-B601030BE1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34471"/>
            <a:ext cx="4552950" cy="3860110"/>
          </a:xfrm>
          <a:prstGeom prst="rect">
            <a:avLst/>
          </a:prstGeom>
        </p:spPr>
      </p:pic>
      <p:pic>
        <p:nvPicPr>
          <p:cNvPr id="14" name="0_rgbd">
            <a:hlinkClick r:id="" action="ppaction://media"/>
            <a:extLst>
              <a:ext uri="{FF2B5EF4-FFF2-40B4-BE49-F238E27FC236}">
                <a16:creationId xmlns:a16="http://schemas.microsoft.com/office/drawing/2014/main" id="{E6471158-7D03-9B2A-665F-C86091CA03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91050" y="934471"/>
            <a:ext cx="4552950" cy="386011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937D531-0389-E555-A270-2B62365A41FD}"/>
              </a:ext>
            </a:extLst>
          </p:cNvPr>
          <p:cNvSpPr txBox="1"/>
          <p:nvPr/>
        </p:nvSpPr>
        <p:spPr>
          <a:xfrm>
            <a:off x="5732599" y="656203"/>
            <a:ext cx="2269852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86B51B-9FFF-2AA0-7220-AA9298633D05}"/>
              </a:ext>
            </a:extLst>
          </p:cNvPr>
          <p:cNvSpPr txBox="1"/>
          <p:nvPr/>
        </p:nvSpPr>
        <p:spPr>
          <a:xfrm>
            <a:off x="2024803" y="656203"/>
            <a:ext cx="503343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2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BD7F70-6C56-A1C5-46E3-784CB04F2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0DC9DF59-D46C-BED5-DD42-93F78B16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485850"/>
              </p:ext>
            </p:extLst>
          </p:nvPr>
        </p:nvGraphicFramePr>
        <p:xfrm>
          <a:off x="319090" y="1604950"/>
          <a:ext cx="8507920" cy="11125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99257">
                  <a:extLst>
                    <a:ext uri="{9D8B030D-6E8A-4147-A177-3AD203B41FA5}">
                      <a16:colId xmlns:a16="http://schemas.microsoft.com/office/drawing/2014/main" val="4044644929"/>
                    </a:ext>
                  </a:extLst>
                </a:gridCol>
                <a:gridCol w="1479884">
                  <a:extLst>
                    <a:ext uri="{9D8B030D-6E8A-4147-A177-3AD203B41FA5}">
                      <a16:colId xmlns:a16="http://schemas.microsoft.com/office/drawing/2014/main" val="2644593315"/>
                    </a:ext>
                  </a:extLst>
                </a:gridCol>
                <a:gridCol w="1479884">
                  <a:extLst>
                    <a:ext uri="{9D8B030D-6E8A-4147-A177-3AD203B41FA5}">
                      <a16:colId xmlns:a16="http://schemas.microsoft.com/office/drawing/2014/main" val="225514272"/>
                    </a:ext>
                  </a:extLst>
                </a:gridCol>
                <a:gridCol w="1479884">
                  <a:extLst>
                    <a:ext uri="{9D8B030D-6E8A-4147-A177-3AD203B41FA5}">
                      <a16:colId xmlns:a16="http://schemas.microsoft.com/office/drawing/2014/main" val="4255612258"/>
                    </a:ext>
                  </a:extLst>
                </a:gridCol>
                <a:gridCol w="1969011">
                  <a:extLst>
                    <a:ext uri="{9D8B030D-6E8A-4147-A177-3AD203B41FA5}">
                      <a16:colId xmlns:a16="http://schemas.microsoft.com/office/drawing/2014/main" val="571138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Method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PSNR ↑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SSIM ↑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LPIPS ↓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Depth RMSE ↓ </a:t>
                      </a:r>
                      <a:r>
                        <a:rPr lang="de-DE" sz="1600" b="0" dirty="0"/>
                        <a:t>[m]</a:t>
                      </a:r>
                      <a:endParaRPr lang="en-US" sz="16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68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NeRF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19.0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0"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0.670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0"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0.398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1.16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34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w/ </a:t>
                      </a:r>
                      <a:r>
                        <a:rPr lang="de-DE" sz="1600" dirty="0" err="1"/>
                        <a:t>sparse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depth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20.4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0.707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0.366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0.53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47370"/>
                  </a:ext>
                </a:extLst>
              </a:tr>
            </a:tbl>
          </a:graphicData>
        </a:graphic>
      </p:graphicFrame>
      <p:sp>
        <p:nvSpPr>
          <p:cNvPr id="10" name="Titel 6">
            <a:extLst>
              <a:ext uri="{FF2B5EF4-FFF2-40B4-BE49-F238E27FC236}">
                <a16:creationId xmlns:a16="http://schemas.microsoft.com/office/drawing/2014/main" id="{EA79E641-E14A-4ABF-3239-DF73F32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98232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278682D-5845-5E46-87C7-44500C490D02}"/>
              </a:ext>
            </a:extLst>
          </p:cNvPr>
          <p:cNvSpPr txBox="1"/>
          <p:nvPr/>
        </p:nvSpPr>
        <p:spPr>
          <a:xfrm>
            <a:off x="315911" y="3431767"/>
            <a:ext cx="5195333" cy="2623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we make better use of sparse depth for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  </a:t>
            </a:r>
          </a:p>
        </p:txBody>
      </p:sp>
    </p:spTree>
    <p:extLst>
      <p:ext uri="{BB962C8B-B14F-4D97-AF65-F5344CB8AC3E}">
        <p14:creationId xmlns:p14="http://schemas.microsoft.com/office/powerpoint/2010/main" val="239885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BD7F70-6C56-A1C5-46E3-784CB04F2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EA79E641-E14A-4ABF-3239-DF73F32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98232"/>
            <a:ext cx="8508999" cy="390556"/>
          </a:xfrm>
        </p:spPr>
        <p:txBody>
          <a:bodyPr/>
          <a:lstStyle/>
          <a:p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completion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B1FB37-5A78-6EB8-D0A2-E65DB9E2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43" y="1368716"/>
            <a:ext cx="1395843" cy="10468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0F8D837-7C84-F6EF-6D67-3EC7E7680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15" y="3107017"/>
            <a:ext cx="1387794" cy="10408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09EE27E-E97D-464B-1DFB-AB4241436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1" y="1368716"/>
            <a:ext cx="1395843" cy="1046883"/>
          </a:xfrm>
          <a:prstGeom prst="rect">
            <a:avLst/>
          </a:prstGeom>
          <a:effectLst/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E97EBE99-B507-F044-3250-541F066E27C7}"/>
              </a:ext>
            </a:extLst>
          </p:cNvPr>
          <p:cNvSpPr/>
          <p:nvPr/>
        </p:nvSpPr>
        <p:spPr>
          <a:xfrm>
            <a:off x="2099198" y="1361140"/>
            <a:ext cx="1361505" cy="1062033"/>
          </a:xfrm>
          <a:prstGeom prst="rightArrow">
            <a:avLst>
              <a:gd name="adj1" fmla="val 51990"/>
              <a:gd name="adj2" fmla="val 40134"/>
            </a:avLst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7B9F79F-6574-ABDD-C003-01918EB7DC3E}"/>
              </a:ext>
            </a:extLst>
          </p:cNvPr>
          <p:cNvSpPr txBox="1"/>
          <p:nvPr/>
        </p:nvSpPr>
        <p:spPr>
          <a:xfrm>
            <a:off x="2227619" y="1627051"/>
            <a:ext cx="910506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Depth </a:t>
            </a:r>
          </a:p>
          <a:p>
            <a:pPr algn="ctr"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Prediction</a:t>
            </a:r>
            <a:endParaRPr lang="en-US" sz="1600" dirty="0" err="1">
              <a:latin typeface="+mn-lt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49DB157-3E84-526E-1006-4B7ED6B49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0" y="3100980"/>
            <a:ext cx="1395843" cy="1046883"/>
          </a:xfrm>
          <a:prstGeom prst="rect">
            <a:avLst/>
          </a:prstGeom>
          <a:effectLst/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81331AA-2C82-A01D-1CC3-88F2DEDE1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46" y="3113024"/>
            <a:ext cx="1395843" cy="1046882"/>
          </a:xfrm>
          <a:prstGeom prst="rect">
            <a:avLst/>
          </a:prstGeom>
        </p:spPr>
      </p:pic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1AA51B81-ED4E-5F44-3BFD-9F79E983A526}"/>
              </a:ext>
            </a:extLst>
          </p:cNvPr>
          <p:cNvSpPr/>
          <p:nvPr/>
        </p:nvSpPr>
        <p:spPr>
          <a:xfrm>
            <a:off x="3853701" y="3105448"/>
            <a:ext cx="1361505" cy="1062033"/>
          </a:xfrm>
          <a:prstGeom prst="rightArrow">
            <a:avLst>
              <a:gd name="adj1" fmla="val 51990"/>
              <a:gd name="adj2" fmla="val 40134"/>
            </a:avLst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E434CD8-F4C8-B3F9-E85A-EEF084F5CC49}"/>
              </a:ext>
            </a:extLst>
          </p:cNvPr>
          <p:cNvSpPr txBox="1"/>
          <p:nvPr/>
        </p:nvSpPr>
        <p:spPr>
          <a:xfrm>
            <a:off x="3956690" y="3379214"/>
            <a:ext cx="1035540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Depth </a:t>
            </a:r>
          </a:p>
          <a:p>
            <a:pPr algn="ctr">
              <a:lnSpc>
                <a:spcPct val="114000"/>
              </a:lnSpc>
            </a:pPr>
            <a:r>
              <a:rPr lang="de-DE" sz="1600" dirty="0" err="1">
                <a:latin typeface="+mn-lt"/>
              </a:rPr>
              <a:t>Completion</a:t>
            </a:r>
            <a:endParaRPr lang="en-US" sz="1600" dirty="0" err="1">
              <a:latin typeface="+mn-lt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1556A54-C682-6294-84DF-5516EE7C5D56}"/>
              </a:ext>
            </a:extLst>
          </p:cNvPr>
          <p:cNvSpPr txBox="1"/>
          <p:nvPr/>
        </p:nvSpPr>
        <p:spPr>
          <a:xfrm>
            <a:off x="1865898" y="3521122"/>
            <a:ext cx="117020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  <a:endParaRPr lang="en-US" sz="1600" b="1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5129160-A782-20C7-EE57-5DCA2EB5FC35}"/>
              </a:ext>
            </a:extLst>
          </p:cNvPr>
          <p:cNvCxnSpPr/>
          <p:nvPr/>
        </p:nvCxnSpPr>
        <p:spPr>
          <a:xfrm>
            <a:off x="319090" y="2756848"/>
            <a:ext cx="85079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66EE40DE-0DCA-D224-BE4C-3E8CB4771CEB}"/>
              </a:ext>
            </a:extLst>
          </p:cNvPr>
          <p:cNvSpPr txBox="1"/>
          <p:nvPr/>
        </p:nvSpPr>
        <p:spPr>
          <a:xfrm>
            <a:off x="6974689" y="2145900"/>
            <a:ext cx="1934110" cy="26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Inconsistent</a:t>
            </a:r>
            <a:r>
              <a:rPr lang="de-DE" sz="1600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scale</a:t>
            </a:r>
            <a:endParaRPr lang="en-US" sz="1600" dirty="0" err="1">
              <a:solidFill>
                <a:srgbClr val="C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C1DE347C-831D-528C-6EE8-1207F6DDD1F5}"/>
              </a:ext>
            </a:extLst>
          </p:cNvPr>
          <p:cNvSpPr txBox="1"/>
          <p:nvPr/>
        </p:nvSpPr>
        <p:spPr>
          <a:xfrm>
            <a:off x="7085643" y="3897590"/>
            <a:ext cx="1823156" cy="2623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 err="1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Consistent</a:t>
            </a:r>
            <a:r>
              <a:rPr lang="de-DE" sz="16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scale</a:t>
            </a:r>
            <a:endParaRPr lang="en-US" sz="1600" dirty="0" err="1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52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/>
      <p:bldP spid="25" grpId="0"/>
      <p:bldP spid="2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F8B77F-CB0C-3112-4C49-F4FAE9DA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17238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Let‘s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SfM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EED720-B901-6393-D660-04EAEDBFF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319" name="Grafik 318">
            <a:extLst>
              <a:ext uri="{FF2B5EF4-FFF2-40B4-BE49-F238E27FC236}">
                <a16:creationId xmlns:a16="http://schemas.microsoft.com/office/drawing/2014/main" id="{F58FEC3E-7FC9-D720-2FBE-89111741D9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11599" r="48498" b="13681"/>
          <a:stretch/>
        </p:blipFill>
        <p:spPr>
          <a:xfrm>
            <a:off x="5139264" y="1511613"/>
            <a:ext cx="1012362" cy="201916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21" name="Rechteck 320">
            <a:extLst>
              <a:ext uri="{FF2B5EF4-FFF2-40B4-BE49-F238E27FC236}">
                <a16:creationId xmlns:a16="http://schemas.microsoft.com/office/drawing/2014/main" id="{DEA21FF8-7464-264F-CA02-D08486D41D3F}"/>
              </a:ext>
            </a:extLst>
          </p:cNvPr>
          <p:cNvSpPr/>
          <p:nvPr/>
        </p:nvSpPr>
        <p:spPr>
          <a:xfrm>
            <a:off x="5017828" y="1511613"/>
            <a:ext cx="1263235" cy="2019167"/>
          </a:xfrm>
          <a:prstGeom prst="rect">
            <a:avLst/>
          </a:prstGeom>
          <a:solidFill>
            <a:srgbClr val="FFFFFF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3" name="Grafik 322">
            <a:extLst>
              <a:ext uri="{FF2B5EF4-FFF2-40B4-BE49-F238E27FC236}">
                <a16:creationId xmlns:a16="http://schemas.microsoft.com/office/drawing/2014/main" id="{736019A8-E543-20B2-C023-D8963EF792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"/>
          <a:stretch/>
        </p:blipFill>
        <p:spPr>
          <a:xfrm rot="20369947">
            <a:off x="125306" y="1445162"/>
            <a:ext cx="1901963" cy="1501021"/>
          </a:xfrm>
          <a:prstGeom prst="rect">
            <a:avLst/>
          </a:prstGeom>
        </p:spPr>
      </p:pic>
      <p:pic>
        <p:nvPicPr>
          <p:cNvPr id="325" name="Grafik 324">
            <a:extLst>
              <a:ext uri="{FF2B5EF4-FFF2-40B4-BE49-F238E27FC236}">
                <a16:creationId xmlns:a16="http://schemas.microsoft.com/office/drawing/2014/main" id="{10C7317D-7081-D2C7-111B-3E1325C5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08" y="1796808"/>
            <a:ext cx="915171" cy="686378"/>
          </a:xfrm>
          <a:prstGeom prst="rect">
            <a:avLst/>
          </a:prstGeom>
        </p:spPr>
      </p:pic>
      <p:pic>
        <p:nvPicPr>
          <p:cNvPr id="327" name="Grafik 326">
            <a:extLst>
              <a:ext uri="{FF2B5EF4-FFF2-40B4-BE49-F238E27FC236}">
                <a16:creationId xmlns:a16="http://schemas.microsoft.com/office/drawing/2014/main" id="{5395279C-A771-5303-B1D2-ED5235D35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87" y="2396826"/>
            <a:ext cx="912419" cy="684314"/>
          </a:xfrm>
          <a:prstGeom prst="rect">
            <a:avLst/>
          </a:prstGeom>
        </p:spPr>
      </p:pic>
      <p:pic>
        <p:nvPicPr>
          <p:cNvPr id="329" name="Grafik 328">
            <a:extLst>
              <a:ext uri="{FF2B5EF4-FFF2-40B4-BE49-F238E27FC236}">
                <a16:creationId xmlns:a16="http://schemas.microsoft.com/office/drawing/2014/main" id="{DF701471-8B8B-7725-DF8C-4D5B2E53B3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01" y="2042538"/>
            <a:ext cx="913470" cy="685102"/>
          </a:xfrm>
          <a:prstGeom prst="rect">
            <a:avLst/>
          </a:prstGeom>
        </p:spPr>
      </p:pic>
      <p:pic>
        <p:nvPicPr>
          <p:cNvPr id="333" name="Grafik 332">
            <a:extLst>
              <a:ext uri="{FF2B5EF4-FFF2-40B4-BE49-F238E27FC236}">
                <a16:creationId xmlns:a16="http://schemas.microsoft.com/office/drawing/2014/main" id="{646AD5C1-C7F6-CF64-46D4-711403D371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6" y="2722995"/>
            <a:ext cx="786493" cy="589870"/>
          </a:xfrm>
          <a:prstGeom prst="rect">
            <a:avLst/>
          </a:prstGeom>
          <a:ln w="3175">
            <a:solidFill>
              <a:sysClr val="window" lastClr="FFFFFF"/>
            </a:solidFill>
          </a:ln>
          <a:effectLst/>
        </p:spPr>
      </p:pic>
      <p:pic>
        <p:nvPicPr>
          <p:cNvPr id="335" name="Grafik 334">
            <a:extLst>
              <a:ext uri="{FF2B5EF4-FFF2-40B4-BE49-F238E27FC236}">
                <a16:creationId xmlns:a16="http://schemas.microsoft.com/office/drawing/2014/main" id="{B9929C6B-F54A-FBA9-3180-97240679B6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1" y="3463412"/>
            <a:ext cx="793746" cy="595309"/>
          </a:xfrm>
          <a:prstGeom prst="rect">
            <a:avLst/>
          </a:prstGeom>
          <a:ln w="3175">
            <a:solidFill>
              <a:sysClr val="window" lastClr="FFFFFF"/>
            </a:solidFill>
          </a:ln>
          <a:effectLst/>
        </p:spPr>
      </p:pic>
      <p:sp>
        <p:nvSpPr>
          <p:cNvPr id="337" name="Textfeld 336">
            <a:extLst>
              <a:ext uri="{FF2B5EF4-FFF2-40B4-BE49-F238E27FC236}">
                <a16:creationId xmlns:a16="http://schemas.microsoft.com/office/drawing/2014/main" id="{6577787E-1D12-A0A9-0080-D7DD20E683C1}"/>
              </a:ext>
            </a:extLst>
          </p:cNvPr>
          <p:cNvSpPr txBox="1"/>
          <p:nvPr/>
        </p:nvSpPr>
        <p:spPr>
          <a:xfrm rot="8100000">
            <a:off x="1195782" y="4056880"/>
            <a:ext cx="392177" cy="213247"/>
          </a:xfrm>
          <a:prstGeom prst="rect">
            <a:avLst/>
          </a:prstGeom>
          <a:noFill/>
          <a:effectLst/>
        </p:spPr>
        <p:txBody>
          <a:bodyPr vert="vert"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  <a:cs typeface="+mn-cs"/>
              </a:rPr>
              <a:t>…</a:t>
            </a:r>
            <a:endParaRPr lang="en-US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339" name="Grafik 338">
            <a:extLst>
              <a:ext uri="{FF2B5EF4-FFF2-40B4-BE49-F238E27FC236}">
                <a16:creationId xmlns:a16="http://schemas.microsoft.com/office/drawing/2014/main" id="{3470A0CB-F58E-7A72-7C3F-5F8CC875F9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07" y="2789745"/>
            <a:ext cx="915171" cy="686379"/>
          </a:xfrm>
          <a:prstGeom prst="rect">
            <a:avLst/>
          </a:prstGeom>
          <a:effectLst/>
        </p:spPr>
      </p:pic>
      <p:sp>
        <p:nvSpPr>
          <p:cNvPr id="343" name="Pfeil: nach rechts 342">
            <a:extLst>
              <a:ext uri="{FF2B5EF4-FFF2-40B4-BE49-F238E27FC236}">
                <a16:creationId xmlns:a16="http://schemas.microsoft.com/office/drawing/2014/main" id="{8FC323C9-A20C-677A-193C-8A2CE9361DB4}"/>
              </a:ext>
            </a:extLst>
          </p:cNvPr>
          <p:cNvSpPr/>
          <p:nvPr/>
        </p:nvSpPr>
        <p:spPr>
          <a:xfrm rot="18900000">
            <a:off x="342191" y="2330650"/>
            <a:ext cx="511596" cy="488270"/>
          </a:xfrm>
          <a:prstGeom prst="rightArrow">
            <a:avLst>
              <a:gd name="adj1" fmla="val 50000"/>
              <a:gd name="adj2" fmla="val 42549"/>
            </a:avLst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9" name="Gerader Verbinder 358">
            <a:extLst>
              <a:ext uri="{FF2B5EF4-FFF2-40B4-BE49-F238E27FC236}">
                <a16:creationId xmlns:a16="http://schemas.microsoft.com/office/drawing/2014/main" id="{2A74326B-3EB6-1CB8-F266-76F6F04731B2}"/>
              </a:ext>
            </a:extLst>
          </p:cNvPr>
          <p:cNvCxnSpPr>
            <a:cxnSpLocks/>
          </p:cNvCxnSpPr>
          <p:nvPr/>
        </p:nvCxnSpPr>
        <p:spPr>
          <a:xfrm flipV="1">
            <a:off x="4613011" y="2944632"/>
            <a:ext cx="1888789" cy="49241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61" name="Grafik 360">
            <a:extLst>
              <a:ext uri="{FF2B5EF4-FFF2-40B4-BE49-F238E27FC236}">
                <a16:creationId xmlns:a16="http://schemas.microsoft.com/office/drawing/2014/main" id="{080DF1BB-9C99-AB69-4CB6-6E59A2A01C2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08" y="2542853"/>
            <a:ext cx="915171" cy="686378"/>
          </a:xfrm>
          <a:prstGeom prst="rect">
            <a:avLst/>
          </a:prstGeom>
          <a:effectLst/>
        </p:spPr>
      </p:pic>
      <p:sp>
        <p:nvSpPr>
          <p:cNvPr id="363" name="Rechteck 362">
            <a:extLst>
              <a:ext uri="{FF2B5EF4-FFF2-40B4-BE49-F238E27FC236}">
                <a16:creationId xmlns:a16="http://schemas.microsoft.com/office/drawing/2014/main" id="{4D83FAE1-C582-43C8-B62F-A95A05037F54}"/>
              </a:ext>
            </a:extLst>
          </p:cNvPr>
          <p:cNvSpPr/>
          <p:nvPr/>
        </p:nvSpPr>
        <p:spPr>
          <a:xfrm>
            <a:off x="6650997" y="1694827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Rechteck 364">
            <a:extLst>
              <a:ext uri="{FF2B5EF4-FFF2-40B4-BE49-F238E27FC236}">
                <a16:creationId xmlns:a16="http://schemas.microsoft.com/office/drawing/2014/main" id="{7FA7237E-2DE2-88E9-BB34-CB9BBCE8AFAC}"/>
              </a:ext>
            </a:extLst>
          </p:cNvPr>
          <p:cNvSpPr/>
          <p:nvPr/>
        </p:nvSpPr>
        <p:spPr>
          <a:xfrm>
            <a:off x="6879812" y="1694827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Rechteck 366">
            <a:extLst>
              <a:ext uri="{FF2B5EF4-FFF2-40B4-BE49-F238E27FC236}">
                <a16:creationId xmlns:a16="http://schemas.microsoft.com/office/drawing/2014/main" id="{186E4CB5-9268-72C3-4F30-3C6588761FF2}"/>
              </a:ext>
            </a:extLst>
          </p:cNvPr>
          <p:cNvSpPr/>
          <p:nvPr/>
        </p:nvSpPr>
        <p:spPr>
          <a:xfrm>
            <a:off x="7108626" y="1694826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Ellipse 368">
            <a:extLst>
              <a:ext uri="{FF2B5EF4-FFF2-40B4-BE49-F238E27FC236}">
                <a16:creationId xmlns:a16="http://schemas.microsoft.com/office/drawing/2014/main" id="{EF2716D0-FE50-E1E5-45BE-11B10663A7EB}"/>
              </a:ext>
            </a:extLst>
          </p:cNvPr>
          <p:cNvSpPr/>
          <p:nvPr/>
        </p:nvSpPr>
        <p:spPr>
          <a:xfrm>
            <a:off x="5345582" y="3192691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Ellipse 370">
            <a:extLst>
              <a:ext uri="{FF2B5EF4-FFF2-40B4-BE49-F238E27FC236}">
                <a16:creationId xmlns:a16="http://schemas.microsoft.com/office/drawing/2014/main" id="{3954B997-DD3E-657B-D5DB-4688BAC46838}"/>
              </a:ext>
            </a:extLst>
          </p:cNvPr>
          <p:cNvSpPr/>
          <p:nvPr/>
        </p:nvSpPr>
        <p:spPr>
          <a:xfrm>
            <a:off x="5479996" y="3156634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Ellipse 372">
            <a:extLst>
              <a:ext uri="{FF2B5EF4-FFF2-40B4-BE49-F238E27FC236}">
                <a16:creationId xmlns:a16="http://schemas.microsoft.com/office/drawing/2014/main" id="{B71C4098-DD3D-4CF3-9590-E18E04CB8035}"/>
              </a:ext>
            </a:extLst>
          </p:cNvPr>
          <p:cNvSpPr/>
          <p:nvPr/>
        </p:nvSpPr>
        <p:spPr>
          <a:xfrm>
            <a:off x="5566963" y="3135405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Ellipse 374">
            <a:extLst>
              <a:ext uri="{FF2B5EF4-FFF2-40B4-BE49-F238E27FC236}">
                <a16:creationId xmlns:a16="http://schemas.microsoft.com/office/drawing/2014/main" id="{F0223A39-6E96-D1A1-9272-5EC3FC77DDA2}"/>
              </a:ext>
            </a:extLst>
          </p:cNvPr>
          <p:cNvSpPr/>
          <p:nvPr/>
        </p:nvSpPr>
        <p:spPr>
          <a:xfrm>
            <a:off x="5661312" y="3108885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Ellipse 376">
            <a:extLst>
              <a:ext uri="{FF2B5EF4-FFF2-40B4-BE49-F238E27FC236}">
                <a16:creationId xmlns:a16="http://schemas.microsoft.com/office/drawing/2014/main" id="{9435CBCA-0E2E-BB98-3A3E-3D2CBA437D59}"/>
              </a:ext>
            </a:extLst>
          </p:cNvPr>
          <p:cNvSpPr/>
          <p:nvPr/>
        </p:nvSpPr>
        <p:spPr>
          <a:xfrm>
            <a:off x="5782624" y="3075282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Ellipse 378">
            <a:extLst>
              <a:ext uri="{FF2B5EF4-FFF2-40B4-BE49-F238E27FC236}">
                <a16:creationId xmlns:a16="http://schemas.microsoft.com/office/drawing/2014/main" id="{5C2263E3-7EBA-950A-A054-FF50AD5DAD85}"/>
              </a:ext>
            </a:extLst>
          </p:cNvPr>
          <p:cNvSpPr/>
          <p:nvPr/>
        </p:nvSpPr>
        <p:spPr>
          <a:xfrm>
            <a:off x="5960074" y="3031256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1" name="Ellipse 380">
            <a:extLst>
              <a:ext uri="{FF2B5EF4-FFF2-40B4-BE49-F238E27FC236}">
                <a16:creationId xmlns:a16="http://schemas.microsoft.com/office/drawing/2014/main" id="{EB565E33-2583-5C01-A521-D8BE65CFCB4A}"/>
              </a:ext>
            </a:extLst>
          </p:cNvPr>
          <p:cNvSpPr/>
          <p:nvPr/>
        </p:nvSpPr>
        <p:spPr>
          <a:xfrm>
            <a:off x="6245493" y="2959767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" name="Ellipse 382">
            <a:extLst>
              <a:ext uri="{FF2B5EF4-FFF2-40B4-BE49-F238E27FC236}">
                <a16:creationId xmlns:a16="http://schemas.microsoft.com/office/drawing/2014/main" id="{10D65524-1D66-8B39-1A8B-A66EBF070C32}"/>
              </a:ext>
            </a:extLst>
          </p:cNvPr>
          <p:cNvSpPr/>
          <p:nvPr/>
        </p:nvSpPr>
        <p:spPr>
          <a:xfrm>
            <a:off x="5196124" y="3236690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5" name="Ellipse 384">
            <a:extLst>
              <a:ext uri="{FF2B5EF4-FFF2-40B4-BE49-F238E27FC236}">
                <a16:creationId xmlns:a16="http://schemas.microsoft.com/office/drawing/2014/main" id="{8B8E7BD3-7867-784A-9993-7CA2D98232E9}"/>
              </a:ext>
            </a:extLst>
          </p:cNvPr>
          <p:cNvSpPr/>
          <p:nvPr/>
        </p:nvSpPr>
        <p:spPr>
          <a:xfrm>
            <a:off x="4719753" y="3355636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7" name="Pfeil: nach rechts 386">
            <a:extLst>
              <a:ext uri="{FF2B5EF4-FFF2-40B4-BE49-F238E27FC236}">
                <a16:creationId xmlns:a16="http://schemas.microsoft.com/office/drawing/2014/main" id="{11CAD5B7-1838-FEDC-33C0-5AECE0E14392}"/>
              </a:ext>
            </a:extLst>
          </p:cNvPr>
          <p:cNvSpPr/>
          <p:nvPr/>
        </p:nvSpPr>
        <p:spPr>
          <a:xfrm rot="18900000">
            <a:off x="6081824" y="2300737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9" name="Pfeil: nach rechts 388">
            <a:extLst>
              <a:ext uri="{FF2B5EF4-FFF2-40B4-BE49-F238E27FC236}">
                <a16:creationId xmlns:a16="http://schemas.microsoft.com/office/drawing/2014/main" id="{71B2171F-A4C4-0998-610D-3917619703B2}"/>
              </a:ext>
            </a:extLst>
          </p:cNvPr>
          <p:cNvSpPr/>
          <p:nvPr/>
        </p:nvSpPr>
        <p:spPr>
          <a:xfrm rot="1800000">
            <a:off x="1223739" y="2034825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1" name="Pfeil: nach rechts 390">
            <a:extLst>
              <a:ext uri="{FF2B5EF4-FFF2-40B4-BE49-F238E27FC236}">
                <a16:creationId xmlns:a16="http://schemas.microsoft.com/office/drawing/2014/main" id="{37A1DB6D-B4A7-3A5F-733E-1DC38CC4E987}"/>
              </a:ext>
            </a:extLst>
          </p:cNvPr>
          <p:cNvSpPr/>
          <p:nvPr/>
        </p:nvSpPr>
        <p:spPr>
          <a:xfrm rot="1440000">
            <a:off x="2986661" y="3518978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3" name="Pfeil: nach rechts 392">
            <a:extLst>
              <a:ext uri="{FF2B5EF4-FFF2-40B4-BE49-F238E27FC236}">
                <a16:creationId xmlns:a16="http://schemas.microsoft.com/office/drawing/2014/main" id="{3A479125-7551-8656-B5F7-6EFDE2827666}"/>
              </a:ext>
            </a:extLst>
          </p:cNvPr>
          <p:cNvSpPr/>
          <p:nvPr/>
        </p:nvSpPr>
        <p:spPr>
          <a:xfrm rot="8820000">
            <a:off x="7384985" y="3385646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5" name="Pfeil: nach rechts 394">
            <a:extLst>
              <a:ext uri="{FF2B5EF4-FFF2-40B4-BE49-F238E27FC236}">
                <a16:creationId xmlns:a16="http://schemas.microsoft.com/office/drawing/2014/main" id="{799EC191-09A0-8E0D-21EF-F8083E9260E3}"/>
              </a:ext>
            </a:extLst>
          </p:cNvPr>
          <p:cNvSpPr/>
          <p:nvPr/>
        </p:nvSpPr>
        <p:spPr>
          <a:xfrm rot="5400000">
            <a:off x="4104021" y="3278487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7" name="Pfeil: nach rechts 396">
            <a:extLst>
              <a:ext uri="{FF2B5EF4-FFF2-40B4-BE49-F238E27FC236}">
                <a16:creationId xmlns:a16="http://schemas.microsoft.com/office/drawing/2014/main" id="{DE1BA1CA-71D9-8E64-0BB9-AFD1325BA01B}"/>
              </a:ext>
            </a:extLst>
          </p:cNvPr>
          <p:cNvSpPr/>
          <p:nvPr/>
        </p:nvSpPr>
        <p:spPr>
          <a:xfrm>
            <a:off x="1235638" y="2934525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9" name="Grafik 398">
            <a:extLst>
              <a:ext uri="{FF2B5EF4-FFF2-40B4-BE49-F238E27FC236}">
                <a16:creationId xmlns:a16="http://schemas.microsoft.com/office/drawing/2014/main" id="{72F5C0AC-918B-6364-999A-F0C85A5220E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1" y="3101344"/>
            <a:ext cx="785613" cy="589210"/>
          </a:xfrm>
          <a:prstGeom prst="rect">
            <a:avLst/>
          </a:prstGeom>
          <a:ln w="3175">
            <a:solidFill>
              <a:sysClr val="window" lastClr="FFFFFF"/>
            </a:solidFill>
          </a:ln>
          <a:effectLst/>
        </p:spPr>
      </p:pic>
      <p:cxnSp>
        <p:nvCxnSpPr>
          <p:cNvPr id="401" name="Gerader Verbinder 400">
            <a:extLst>
              <a:ext uri="{FF2B5EF4-FFF2-40B4-BE49-F238E27FC236}">
                <a16:creationId xmlns:a16="http://schemas.microsoft.com/office/drawing/2014/main" id="{273D1104-7DE1-531A-86C8-09327CD45F6F}"/>
              </a:ext>
            </a:extLst>
          </p:cNvPr>
          <p:cNvCxnSpPr>
            <a:cxnSpLocks/>
          </p:cNvCxnSpPr>
          <p:nvPr/>
        </p:nvCxnSpPr>
        <p:spPr>
          <a:xfrm>
            <a:off x="6397346" y="2875602"/>
            <a:ext cx="271099" cy="2789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03" name="Gerader Verbinder 402">
            <a:extLst>
              <a:ext uri="{FF2B5EF4-FFF2-40B4-BE49-F238E27FC236}">
                <a16:creationId xmlns:a16="http://schemas.microsoft.com/office/drawing/2014/main" id="{0CE7D539-91B5-FFD3-DE8E-0A2023FDF6D1}"/>
              </a:ext>
            </a:extLst>
          </p:cNvPr>
          <p:cNvCxnSpPr>
            <a:cxnSpLocks/>
          </p:cNvCxnSpPr>
          <p:nvPr/>
        </p:nvCxnSpPr>
        <p:spPr>
          <a:xfrm flipH="1">
            <a:off x="6436923" y="2903498"/>
            <a:ext cx="221305" cy="14347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05" name="Bogen 404">
            <a:extLst>
              <a:ext uri="{FF2B5EF4-FFF2-40B4-BE49-F238E27FC236}">
                <a16:creationId xmlns:a16="http://schemas.microsoft.com/office/drawing/2014/main" id="{6F40AE65-E9FC-C9FF-D2AF-E65FFF67B8A7}"/>
              </a:ext>
            </a:extLst>
          </p:cNvPr>
          <p:cNvSpPr/>
          <p:nvPr/>
        </p:nvSpPr>
        <p:spPr>
          <a:xfrm rot="12867662">
            <a:off x="6498619" y="2763600"/>
            <a:ext cx="302401" cy="302401"/>
          </a:xfrm>
          <a:prstGeom prst="arc">
            <a:avLst>
              <a:gd name="adj1" fmla="val 17839201"/>
              <a:gd name="adj2" fmla="val 20335011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Rechteck 406">
            <a:extLst>
              <a:ext uri="{FF2B5EF4-FFF2-40B4-BE49-F238E27FC236}">
                <a16:creationId xmlns:a16="http://schemas.microsoft.com/office/drawing/2014/main" id="{9AD4C046-D50D-779C-60EB-3E74E9439083}"/>
              </a:ext>
            </a:extLst>
          </p:cNvPr>
          <p:cNvSpPr/>
          <p:nvPr/>
        </p:nvSpPr>
        <p:spPr>
          <a:xfrm>
            <a:off x="969487" y="1780626"/>
            <a:ext cx="136897" cy="14183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" name="Pfeil: nach rechts 410">
            <a:extLst>
              <a:ext uri="{FF2B5EF4-FFF2-40B4-BE49-F238E27FC236}">
                <a16:creationId xmlns:a16="http://schemas.microsoft.com/office/drawing/2014/main" id="{49684751-F674-BB38-1A5C-BC84C159E1E2}"/>
              </a:ext>
            </a:extLst>
          </p:cNvPr>
          <p:cNvSpPr/>
          <p:nvPr/>
        </p:nvSpPr>
        <p:spPr>
          <a:xfrm>
            <a:off x="7360658" y="2119495"/>
            <a:ext cx="911786" cy="772288"/>
          </a:xfrm>
          <a:prstGeom prst="rightArrow">
            <a:avLst>
              <a:gd name="adj1" fmla="val 51990"/>
              <a:gd name="adj2" fmla="val 40134"/>
            </a:avLst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3" name="Pfeil: nach rechts 412">
            <a:extLst>
              <a:ext uri="{FF2B5EF4-FFF2-40B4-BE49-F238E27FC236}">
                <a16:creationId xmlns:a16="http://schemas.microsoft.com/office/drawing/2014/main" id="{BE097C5B-E426-C6C0-5BDD-789355DAA3A3}"/>
              </a:ext>
            </a:extLst>
          </p:cNvPr>
          <p:cNvSpPr/>
          <p:nvPr/>
        </p:nvSpPr>
        <p:spPr>
          <a:xfrm>
            <a:off x="4901285" y="2341399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1104" descr="\documentclass{article}&#10;\usepackage{amsmath}&#10;\usepackage{xcolor}&#10;\pagestyle{empty}&#10;\RequirePackage{times}&#10;\begin{document}&#10;&#10;\footnotesize&#10;$\mathbf{r}$&#10;&#10;\end{document}" title="IguanaTex Vector Display">
            <a:extLst>
              <a:ext uri="{FF2B5EF4-FFF2-40B4-BE49-F238E27FC236}">
                <a16:creationId xmlns:a16="http://schemas.microsoft.com/office/drawing/2014/main" id="{D01DD2F0-A1C1-D0FD-DDCA-DFFBA7A71C8D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6310047" y="3093469"/>
            <a:ext cx="73783" cy="77667"/>
          </a:xfrm>
          <a:custGeom>
            <a:avLst/>
            <a:gdLst>
              <a:gd name="T0" fmla="*/ 73 w 169"/>
              <a:gd name="T1" fmla="*/ 95 h 180"/>
              <a:gd name="T2" fmla="*/ 123 w 169"/>
              <a:gd name="T3" fmla="*/ 17 h 180"/>
              <a:gd name="T4" fmla="*/ 117 w 169"/>
              <a:gd name="T5" fmla="*/ 35 h 180"/>
              <a:gd name="T6" fmla="*/ 143 w 169"/>
              <a:gd name="T7" fmla="*/ 61 h 180"/>
              <a:gd name="T8" fmla="*/ 169 w 169"/>
              <a:gd name="T9" fmla="*/ 35 h 180"/>
              <a:gd name="T10" fmla="*/ 124 w 169"/>
              <a:gd name="T11" fmla="*/ 0 h 180"/>
              <a:gd name="T12" fmla="*/ 68 w 169"/>
              <a:gd name="T13" fmla="*/ 43 h 180"/>
              <a:gd name="T14" fmla="*/ 67 w 169"/>
              <a:gd name="T15" fmla="*/ 43 h 180"/>
              <a:gd name="T16" fmla="*/ 67 w 169"/>
              <a:gd name="T17" fmla="*/ 0 h 180"/>
              <a:gd name="T18" fmla="*/ 0 w 169"/>
              <a:gd name="T19" fmla="*/ 4 h 180"/>
              <a:gd name="T20" fmla="*/ 0 w 169"/>
              <a:gd name="T21" fmla="*/ 24 h 180"/>
              <a:gd name="T22" fmla="*/ 26 w 169"/>
              <a:gd name="T23" fmla="*/ 40 h 180"/>
              <a:gd name="T24" fmla="*/ 26 w 169"/>
              <a:gd name="T25" fmla="*/ 159 h 180"/>
              <a:gd name="T26" fmla="*/ 0 w 169"/>
              <a:gd name="T27" fmla="*/ 159 h 180"/>
              <a:gd name="T28" fmla="*/ 0 w 169"/>
              <a:gd name="T29" fmla="*/ 180 h 180"/>
              <a:gd name="T30" fmla="*/ 51 w 169"/>
              <a:gd name="T31" fmla="*/ 179 h 180"/>
              <a:gd name="T32" fmla="*/ 105 w 169"/>
              <a:gd name="T33" fmla="*/ 180 h 180"/>
              <a:gd name="T34" fmla="*/ 105 w 169"/>
              <a:gd name="T35" fmla="*/ 159 h 180"/>
              <a:gd name="T36" fmla="*/ 73 w 169"/>
              <a:gd name="T37" fmla="*/ 159 h 180"/>
              <a:gd name="T38" fmla="*/ 73 w 169"/>
              <a:gd name="T39" fmla="*/ 9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9" h="180">
                <a:moveTo>
                  <a:pt x="73" y="95"/>
                </a:moveTo>
                <a:cubicBezTo>
                  <a:pt x="73" y="63"/>
                  <a:pt x="85" y="18"/>
                  <a:pt x="123" y="17"/>
                </a:cubicBezTo>
                <a:cubicBezTo>
                  <a:pt x="123" y="18"/>
                  <a:pt x="117" y="24"/>
                  <a:pt x="117" y="35"/>
                </a:cubicBezTo>
                <a:cubicBezTo>
                  <a:pt x="117" y="51"/>
                  <a:pt x="128" y="61"/>
                  <a:pt x="143" y="61"/>
                </a:cubicBezTo>
                <a:cubicBezTo>
                  <a:pt x="158" y="61"/>
                  <a:pt x="169" y="51"/>
                  <a:pt x="169" y="35"/>
                </a:cubicBezTo>
                <a:cubicBezTo>
                  <a:pt x="169" y="13"/>
                  <a:pt x="147" y="0"/>
                  <a:pt x="124" y="0"/>
                </a:cubicBezTo>
                <a:cubicBezTo>
                  <a:pt x="90" y="0"/>
                  <a:pt x="74" y="28"/>
                  <a:pt x="68" y="43"/>
                </a:cubicBezTo>
                <a:lnTo>
                  <a:pt x="67" y="43"/>
                </a:lnTo>
                <a:lnTo>
                  <a:pt x="67" y="0"/>
                </a:lnTo>
                <a:lnTo>
                  <a:pt x="0" y="4"/>
                </a:lnTo>
                <a:lnTo>
                  <a:pt x="0" y="24"/>
                </a:lnTo>
                <a:cubicBezTo>
                  <a:pt x="24" y="24"/>
                  <a:pt x="26" y="24"/>
                  <a:pt x="26" y="40"/>
                </a:cubicBezTo>
                <a:lnTo>
                  <a:pt x="26" y="159"/>
                </a:lnTo>
                <a:lnTo>
                  <a:pt x="0" y="159"/>
                </a:lnTo>
                <a:lnTo>
                  <a:pt x="0" y="180"/>
                </a:lnTo>
                <a:cubicBezTo>
                  <a:pt x="23" y="179"/>
                  <a:pt x="27" y="179"/>
                  <a:pt x="51" y="179"/>
                </a:cubicBezTo>
                <a:cubicBezTo>
                  <a:pt x="74" y="179"/>
                  <a:pt x="75" y="179"/>
                  <a:pt x="105" y="180"/>
                </a:cubicBezTo>
                <a:lnTo>
                  <a:pt x="105" y="159"/>
                </a:lnTo>
                <a:lnTo>
                  <a:pt x="73" y="159"/>
                </a:lnTo>
                <a:lnTo>
                  <a:pt x="73" y="95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17" name="Textfeld 416">
            <a:extLst>
              <a:ext uri="{FF2B5EF4-FFF2-40B4-BE49-F238E27FC236}">
                <a16:creationId xmlns:a16="http://schemas.microsoft.com/office/drawing/2014/main" id="{F1B86512-65C6-B852-31A0-7267F1896C76}"/>
              </a:ext>
            </a:extLst>
          </p:cNvPr>
          <p:cNvSpPr txBox="1"/>
          <p:nvPr/>
        </p:nvSpPr>
        <p:spPr>
          <a:xfrm>
            <a:off x="53129" y="4065392"/>
            <a:ext cx="1279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Multi-View RGB</a:t>
            </a: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9" name="Textfeld 418">
            <a:extLst>
              <a:ext uri="{FF2B5EF4-FFF2-40B4-BE49-F238E27FC236}">
                <a16:creationId xmlns:a16="http://schemas.microsoft.com/office/drawing/2014/main" id="{31383241-1138-7F29-2ADF-2C97D0838E4E}"/>
              </a:ext>
            </a:extLst>
          </p:cNvPr>
          <p:cNvSpPr txBox="1"/>
          <p:nvPr/>
        </p:nvSpPr>
        <p:spPr>
          <a:xfrm>
            <a:off x="787999" y="1562821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1" name="Textfeld 420">
            <a:extLst>
              <a:ext uri="{FF2B5EF4-FFF2-40B4-BE49-F238E27FC236}">
                <a16:creationId xmlns:a16="http://schemas.microsoft.com/office/drawing/2014/main" id="{BEAD9FD0-9737-59A7-C92E-2452088151FC}"/>
              </a:ext>
            </a:extLst>
          </p:cNvPr>
          <p:cNvSpPr txBox="1"/>
          <p:nvPr/>
        </p:nvSpPr>
        <p:spPr>
          <a:xfrm rot="18874517">
            <a:off x="329892" y="2480049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SfM</a:t>
            </a:r>
            <a:endParaRPr lang="de-DE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3" name="Textfeld 422">
            <a:extLst>
              <a:ext uri="{FF2B5EF4-FFF2-40B4-BE49-F238E27FC236}">
                <a16:creationId xmlns:a16="http://schemas.microsoft.com/office/drawing/2014/main" id="{BF63159A-6830-F801-5184-2CEF7F8492B0}"/>
              </a:ext>
            </a:extLst>
          </p:cNvPr>
          <p:cNvSpPr txBox="1"/>
          <p:nvPr/>
        </p:nvSpPr>
        <p:spPr>
          <a:xfrm>
            <a:off x="1547156" y="1808785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</a:t>
            </a:r>
          </a:p>
        </p:txBody>
      </p:sp>
      <p:sp>
        <p:nvSpPr>
          <p:cNvPr id="425" name="Textfeld 424">
            <a:extLst>
              <a:ext uri="{FF2B5EF4-FFF2-40B4-BE49-F238E27FC236}">
                <a16:creationId xmlns:a16="http://schemas.microsoft.com/office/drawing/2014/main" id="{E82854B3-DECF-BC74-37A5-CD98D58846BD}"/>
              </a:ext>
            </a:extLst>
          </p:cNvPr>
          <p:cNvSpPr txBox="1"/>
          <p:nvPr/>
        </p:nvSpPr>
        <p:spPr>
          <a:xfrm>
            <a:off x="2514580" y="3202788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</a:t>
            </a:r>
            <a:r>
              <a:rPr lang="de-DE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Completion</a:t>
            </a:r>
            <a:endParaRPr lang="de-DE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7" name="Textfeld 426">
            <a:extLst>
              <a:ext uri="{FF2B5EF4-FFF2-40B4-BE49-F238E27FC236}">
                <a16:creationId xmlns:a16="http://schemas.microsoft.com/office/drawing/2014/main" id="{79B9227A-0349-80F9-8CAF-9B9D36BD49B9}"/>
              </a:ext>
            </a:extLst>
          </p:cNvPr>
          <p:cNvSpPr txBox="1"/>
          <p:nvPr/>
        </p:nvSpPr>
        <p:spPr>
          <a:xfrm>
            <a:off x="3848929" y="2115536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</a:t>
            </a:r>
          </a:p>
        </p:txBody>
      </p:sp>
      <p:sp>
        <p:nvSpPr>
          <p:cNvPr id="429" name="Textfeld 428">
            <a:extLst>
              <a:ext uri="{FF2B5EF4-FFF2-40B4-BE49-F238E27FC236}">
                <a16:creationId xmlns:a16="http://schemas.microsoft.com/office/drawing/2014/main" id="{E6873D91-3C22-641F-B298-A2DA9E82C961}"/>
              </a:ext>
            </a:extLst>
          </p:cNvPr>
          <p:cNvSpPr txBox="1"/>
          <p:nvPr/>
        </p:nvSpPr>
        <p:spPr>
          <a:xfrm>
            <a:off x="5203510" y="3384906"/>
            <a:ext cx="848310" cy="276999"/>
          </a:xfrm>
          <a:prstGeom prst="rect">
            <a:avLst/>
          </a:prstGeom>
          <a:solidFill>
            <a:srgbClr val="FFFFFF">
              <a:alpha val="50196"/>
            </a:srgb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</a:t>
            </a:r>
          </a:p>
        </p:txBody>
      </p:sp>
      <p:sp>
        <p:nvSpPr>
          <p:cNvPr id="431" name="Textfeld 430">
            <a:extLst>
              <a:ext uri="{FF2B5EF4-FFF2-40B4-BE49-F238E27FC236}">
                <a16:creationId xmlns:a16="http://schemas.microsoft.com/office/drawing/2014/main" id="{FF9648EC-2761-51CD-A194-BB5FA89B2454}"/>
              </a:ext>
            </a:extLst>
          </p:cNvPr>
          <p:cNvSpPr txBox="1"/>
          <p:nvPr/>
        </p:nvSpPr>
        <p:spPr>
          <a:xfrm>
            <a:off x="6360977" y="1456143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Radiance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Field</a:t>
            </a:r>
          </a:p>
        </p:txBody>
      </p:sp>
      <p:sp>
        <p:nvSpPr>
          <p:cNvPr id="433" name="Textfeld 432">
            <a:extLst>
              <a:ext uri="{FF2B5EF4-FFF2-40B4-BE49-F238E27FC236}">
                <a16:creationId xmlns:a16="http://schemas.microsoft.com/office/drawing/2014/main" id="{CC9FEF42-71B1-7852-C9C6-B87A243A18CD}"/>
              </a:ext>
            </a:extLst>
          </p:cNvPr>
          <p:cNvSpPr txBox="1"/>
          <p:nvPr/>
        </p:nvSpPr>
        <p:spPr>
          <a:xfrm>
            <a:off x="7273463" y="2309645"/>
            <a:ext cx="92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Volume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Rendering</a:t>
            </a:r>
          </a:p>
        </p:txBody>
      </p:sp>
      <p:sp>
        <p:nvSpPr>
          <p:cNvPr id="435" name="Textfeld 434">
            <a:extLst>
              <a:ext uri="{FF2B5EF4-FFF2-40B4-BE49-F238E27FC236}">
                <a16:creationId xmlns:a16="http://schemas.microsoft.com/office/drawing/2014/main" id="{892732A1-D861-9174-D81F-395292C3A082}"/>
              </a:ext>
            </a:extLst>
          </p:cNvPr>
          <p:cNvSpPr txBox="1"/>
          <p:nvPr/>
        </p:nvSpPr>
        <p:spPr>
          <a:xfrm>
            <a:off x="7997288" y="1562143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&amp; RGB</a:t>
            </a:r>
          </a:p>
        </p:txBody>
      </p:sp>
      <p:pic>
        <p:nvPicPr>
          <p:cNvPr id="445" name="Grafik 444" descr="\documentclass{article}&#10;\usepackage{amsmath,amsfonts,amssymb}&#10;\usepackage{xcolor}&#10;\pagestyle{empty}&#10;%\RequirePackage{times}&#10;\begin{document}&#10;&#10;\scriptsize&#10;$ \\ \mathbf{c} \\ \sigma $&#10;&#10;\end{document}" title="IguanaTex Bitmap Display">
            <a:extLst>
              <a:ext uri="{FF2B5EF4-FFF2-40B4-BE49-F238E27FC236}">
                <a16:creationId xmlns:a16="http://schemas.microsoft.com/office/drawing/2014/main" id="{583741C4-B161-8B64-FC44-AE845FCA2B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20218" y="1940198"/>
            <a:ext cx="106667" cy="283429"/>
          </a:xfrm>
          <a:prstGeom prst="rect">
            <a:avLst/>
          </a:prstGeom>
        </p:spPr>
      </p:pic>
      <p:pic>
        <p:nvPicPr>
          <p:cNvPr id="447" name="Grafik 446" descr="\documentclass{article}&#10;\usepackage{amsmath,amsfonts,amssymb}&#10;\usepackage{xcolor}&#10;\pagestyle{empty}&#10;%\RequirePackage{times}&#10;\begin{document}&#10;&#10;$\mathcal{L} = \displaystyle\sum_{\mathbf{r}\in R}\Big(\mathcal{L}_{\mathrm{color}}(\mathbf{r}) + \lambda \mathcal{L}_{\mathrm{depth}}(\mathbf{r})\Big)$&#10;&#10;\end{document}" title="IguanaTex Bitmap Display">
            <a:extLst>
              <a:ext uri="{FF2B5EF4-FFF2-40B4-BE49-F238E27FC236}">
                <a16:creationId xmlns:a16="http://schemas.microsoft.com/office/drawing/2014/main" id="{7333A4E4-D896-E1A1-92B3-D3CB015AD5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557972" y="3785882"/>
            <a:ext cx="3585524" cy="608000"/>
          </a:xfrm>
          <a:prstGeom prst="rect">
            <a:avLst/>
          </a:prstGeom>
        </p:spPr>
      </p:pic>
      <p:pic>
        <p:nvPicPr>
          <p:cNvPr id="449" name="Grafik 448" descr="\documentclass{article}&#10;\usepackage{amsmath,amsfonts,amssymb}&#10;\usepackage{xcolor}&#10;\pagestyle{empty}&#10;%\RequirePackage{times}&#10;\begin{document}&#10;\scriptsize&#10;$\mathbf{p}_i \, ,$&#10;&#10;\end{document}" title="IguanaTex Bitmap Display">
            <a:extLst>
              <a:ext uri="{FF2B5EF4-FFF2-40B4-BE49-F238E27FC236}">
                <a16:creationId xmlns:a16="http://schemas.microsoft.com/office/drawing/2014/main" id="{028DFF40-3CD0-F1FD-27EF-EB94EBF908E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22788" y="1442515"/>
            <a:ext cx="277052" cy="116157"/>
          </a:xfrm>
          <a:prstGeom prst="rect">
            <a:avLst/>
          </a:prstGeom>
        </p:spPr>
      </p:pic>
      <p:pic>
        <p:nvPicPr>
          <p:cNvPr id="451" name="Grafik 450" descr="\documentclass{article}&#10;\usepackage{amsmath,amsfonts,amssymb}&#10;\usepackage{xcolor}&#10;\pagestyle{empty}&#10;%\RequirePackage{times}&#10;\begin{document}&#10;\scriptsize&#10;$K$&#10;&#10;\end{document}" title="IguanaTex Bitmap Display">
            <a:extLst>
              <a:ext uri="{FF2B5EF4-FFF2-40B4-BE49-F238E27FC236}">
                <a16:creationId xmlns:a16="http://schemas.microsoft.com/office/drawing/2014/main" id="{73FE9CB4-51C7-2BA5-3FBC-5FC79DE9EE8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400920" y="1392361"/>
            <a:ext cx="162266" cy="121440"/>
          </a:xfrm>
          <a:prstGeom prst="rect">
            <a:avLst/>
          </a:prstGeom>
        </p:spPr>
      </p:pic>
      <p:pic>
        <p:nvPicPr>
          <p:cNvPr id="452" name="Grafik 451" descr="\documentclass{article}&#10;\usepackage{amsmath,amsfonts,amssymb}&#10;\usepackage{xcolor}&#10;\pagestyle{empty}&#10;%\RequirePackage{times}&#10;\begin{document}&#10;&#10;\scriptsize&#10;$ \\ \mathbf{x} \\ \mathbf{d} $&#10;&#10;\end{document}" title="IguanaTex Bitmap Display">
            <a:extLst>
              <a:ext uri="{FF2B5EF4-FFF2-40B4-BE49-F238E27FC236}">
                <a16:creationId xmlns:a16="http://schemas.microsoft.com/office/drawing/2014/main" id="{E2B98C3B-0AD8-D3B4-9A8C-ABEA6C8A57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463420" y="1935102"/>
            <a:ext cx="112687" cy="282164"/>
          </a:xfrm>
          <a:prstGeom prst="rect">
            <a:avLst/>
          </a:prstGeom>
        </p:spPr>
      </p:pic>
      <p:pic>
        <p:nvPicPr>
          <p:cNvPr id="462" name="Grafik 461">
            <a:extLst>
              <a:ext uri="{FF2B5EF4-FFF2-40B4-BE49-F238E27FC236}">
                <a16:creationId xmlns:a16="http://schemas.microsoft.com/office/drawing/2014/main" id="{83D4276C-921C-6996-6E13-6AEEE50A54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54009" y="2254035"/>
            <a:ext cx="1194920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 animBg="1"/>
      <p:bldP spid="425" grpId="0"/>
      <p:bldP spid="4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B2243D2-35EE-B696-A780-CB72114B42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50" y="469453"/>
            <a:ext cx="1410156" cy="10576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0D552B-2776-B2BF-FC16-242FD0E95C93}"/>
              </a:ext>
            </a:extLst>
          </p:cNvPr>
          <p:cNvSpPr txBox="1"/>
          <p:nvPr/>
        </p:nvSpPr>
        <p:spPr>
          <a:xfrm>
            <a:off x="6523765" y="123460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Dense</a:t>
            </a:r>
            <a:r>
              <a:rPr lang="de-DE" sz="16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7740136-F7DF-EFDA-968D-E8FFA2B37EE0}"/>
              </a:ext>
            </a:extLst>
          </p:cNvPr>
          <p:cNvSpPr/>
          <p:nvPr/>
        </p:nvSpPr>
        <p:spPr>
          <a:xfrm>
            <a:off x="5726779" y="2038921"/>
            <a:ext cx="500973" cy="2176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545005-B252-AE31-1C07-AF0EA3C60B3B}"/>
              </a:ext>
            </a:extLst>
          </p:cNvPr>
          <p:cNvSpPr/>
          <p:nvPr/>
        </p:nvSpPr>
        <p:spPr>
          <a:xfrm>
            <a:off x="6007520" y="1821103"/>
            <a:ext cx="380325" cy="2176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6CA1551-3E37-602D-7653-BEBCD23F81F0}"/>
              </a:ext>
            </a:extLst>
          </p:cNvPr>
          <p:cNvSpPr/>
          <p:nvPr/>
        </p:nvSpPr>
        <p:spPr>
          <a:xfrm>
            <a:off x="5477168" y="1817107"/>
            <a:ext cx="380325" cy="2176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3F79268-F6F2-6BB3-F1E1-E787A746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98232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B49FB8-E436-A975-68DD-E36725961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A3B458A-C80A-AA29-08DA-D11D08486FAF}"/>
              </a:ext>
            </a:extLst>
          </p:cNvPr>
          <p:cNvCxnSpPr>
            <a:cxnSpLocks/>
          </p:cNvCxnSpPr>
          <p:nvPr/>
        </p:nvCxnSpPr>
        <p:spPr>
          <a:xfrm flipV="1">
            <a:off x="424566" y="4309170"/>
            <a:ext cx="1888789" cy="49241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775C0A25-489F-C3D2-C0C6-E5476B076233}"/>
              </a:ext>
            </a:extLst>
          </p:cNvPr>
          <p:cNvSpPr/>
          <p:nvPr/>
        </p:nvSpPr>
        <p:spPr>
          <a:xfrm>
            <a:off x="1157144" y="4557229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E3C8E0F-E70C-CE78-9119-1DDBC3AD0E1D}"/>
              </a:ext>
            </a:extLst>
          </p:cNvPr>
          <p:cNvSpPr/>
          <p:nvPr/>
        </p:nvSpPr>
        <p:spPr>
          <a:xfrm>
            <a:off x="1291558" y="4521172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C48A24C-7440-C9BE-2D40-60C164AE5C1D}"/>
              </a:ext>
            </a:extLst>
          </p:cNvPr>
          <p:cNvSpPr/>
          <p:nvPr/>
        </p:nvSpPr>
        <p:spPr>
          <a:xfrm>
            <a:off x="1378525" y="4499943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D623C7D-545C-3A2E-D44A-1B6E2BFBAB9A}"/>
              </a:ext>
            </a:extLst>
          </p:cNvPr>
          <p:cNvSpPr/>
          <p:nvPr/>
        </p:nvSpPr>
        <p:spPr>
          <a:xfrm>
            <a:off x="1472874" y="4473423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E56E3E8-C3DD-C3AB-46FA-B7BDC7A647B8}"/>
              </a:ext>
            </a:extLst>
          </p:cNvPr>
          <p:cNvSpPr/>
          <p:nvPr/>
        </p:nvSpPr>
        <p:spPr>
          <a:xfrm>
            <a:off x="1594186" y="4439820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E2CD96E-4266-9A1A-B96A-795930DAD8F5}"/>
              </a:ext>
            </a:extLst>
          </p:cNvPr>
          <p:cNvSpPr/>
          <p:nvPr/>
        </p:nvSpPr>
        <p:spPr>
          <a:xfrm>
            <a:off x="1771636" y="4395794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537E790-275F-CE69-5619-85EE2D5451D5}"/>
              </a:ext>
            </a:extLst>
          </p:cNvPr>
          <p:cNvSpPr/>
          <p:nvPr/>
        </p:nvSpPr>
        <p:spPr>
          <a:xfrm>
            <a:off x="2057055" y="4324305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D4AF2E1-14D8-770D-72D8-81F53118F949}"/>
              </a:ext>
            </a:extLst>
          </p:cNvPr>
          <p:cNvSpPr/>
          <p:nvPr/>
        </p:nvSpPr>
        <p:spPr>
          <a:xfrm>
            <a:off x="1007686" y="4601228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7726248-4DC1-5951-C507-C0C888D63DC0}"/>
              </a:ext>
            </a:extLst>
          </p:cNvPr>
          <p:cNvSpPr/>
          <p:nvPr/>
        </p:nvSpPr>
        <p:spPr>
          <a:xfrm>
            <a:off x="531315" y="4720174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50556B8-9505-A1AE-3276-3BF36794D363}"/>
              </a:ext>
            </a:extLst>
          </p:cNvPr>
          <p:cNvCxnSpPr>
            <a:cxnSpLocks/>
          </p:cNvCxnSpPr>
          <p:nvPr/>
        </p:nvCxnSpPr>
        <p:spPr>
          <a:xfrm>
            <a:off x="2208901" y="4240140"/>
            <a:ext cx="271099" cy="2789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334FED6-D916-9467-8B5E-531D798A92E6}"/>
              </a:ext>
            </a:extLst>
          </p:cNvPr>
          <p:cNvCxnSpPr>
            <a:cxnSpLocks/>
          </p:cNvCxnSpPr>
          <p:nvPr/>
        </p:nvCxnSpPr>
        <p:spPr>
          <a:xfrm flipH="1">
            <a:off x="2248485" y="4268036"/>
            <a:ext cx="221305" cy="14347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6" name="Bogen 35">
            <a:extLst>
              <a:ext uri="{FF2B5EF4-FFF2-40B4-BE49-F238E27FC236}">
                <a16:creationId xmlns:a16="http://schemas.microsoft.com/office/drawing/2014/main" id="{7947F7FC-1995-8CE5-A69D-9D9771DEC9D6}"/>
              </a:ext>
            </a:extLst>
          </p:cNvPr>
          <p:cNvSpPr/>
          <p:nvPr/>
        </p:nvSpPr>
        <p:spPr>
          <a:xfrm rot="12867662">
            <a:off x="2310181" y="4128138"/>
            <a:ext cx="302401" cy="302401"/>
          </a:xfrm>
          <a:prstGeom prst="arc">
            <a:avLst>
              <a:gd name="adj1" fmla="val 17839201"/>
              <a:gd name="adj2" fmla="val 20335011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 1104" descr="\documentclass{article}&#10;\usepackage{amsmath}&#10;\usepackage{xcolor}&#10;\pagestyle{empty}&#10;\RequirePackage{times}&#10;\begin{document}&#10;&#10;\footnotesize&#10;$\mathbf{r}$&#10;&#10;\end{document}" title="IguanaTex Vector Display">
            <a:extLst>
              <a:ext uri="{FF2B5EF4-FFF2-40B4-BE49-F238E27FC236}">
                <a16:creationId xmlns:a16="http://schemas.microsoft.com/office/drawing/2014/main" id="{3D2D54E4-C5CA-8C29-2337-D352C1F1BF78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121609" y="4458007"/>
            <a:ext cx="73783" cy="77667"/>
          </a:xfrm>
          <a:custGeom>
            <a:avLst/>
            <a:gdLst>
              <a:gd name="T0" fmla="*/ 73 w 169"/>
              <a:gd name="T1" fmla="*/ 95 h 180"/>
              <a:gd name="T2" fmla="*/ 123 w 169"/>
              <a:gd name="T3" fmla="*/ 17 h 180"/>
              <a:gd name="T4" fmla="*/ 117 w 169"/>
              <a:gd name="T5" fmla="*/ 35 h 180"/>
              <a:gd name="T6" fmla="*/ 143 w 169"/>
              <a:gd name="T7" fmla="*/ 61 h 180"/>
              <a:gd name="T8" fmla="*/ 169 w 169"/>
              <a:gd name="T9" fmla="*/ 35 h 180"/>
              <a:gd name="T10" fmla="*/ 124 w 169"/>
              <a:gd name="T11" fmla="*/ 0 h 180"/>
              <a:gd name="T12" fmla="*/ 68 w 169"/>
              <a:gd name="T13" fmla="*/ 43 h 180"/>
              <a:gd name="T14" fmla="*/ 67 w 169"/>
              <a:gd name="T15" fmla="*/ 43 h 180"/>
              <a:gd name="T16" fmla="*/ 67 w 169"/>
              <a:gd name="T17" fmla="*/ 0 h 180"/>
              <a:gd name="T18" fmla="*/ 0 w 169"/>
              <a:gd name="T19" fmla="*/ 4 h 180"/>
              <a:gd name="T20" fmla="*/ 0 w 169"/>
              <a:gd name="T21" fmla="*/ 24 h 180"/>
              <a:gd name="T22" fmla="*/ 26 w 169"/>
              <a:gd name="T23" fmla="*/ 40 h 180"/>
              <a:gd name="T24" fmla="*/ 26 w 169"/>
              <a:gd name="T25" fmla="*/ 159 h 180"/>
              <a:gd name="T26" fmla="*/ 0 w 169"/>
              <a:gd name="T27" fmla="*/ 159 h 180"/>
              <a:gd name="T28" fmla="*/ 0 w 169"/>
              <a:gd name="T29" fmla="*/ 180 h 180"/>
              <a:gd name="T30" fmla="*/ 51 w 169"/>
              <a:gd name="T31" fmla="*/ 179 h 180"/>
              <a:gd name="T32" fmla="*/ 105 w 169"/>
              <a:gd name="T33" fmla="*/ 180 h 180"/>
              <a:gd name="T34" fmla="*/ 105 w 169"/>
              <a:gd name="T35" fmla="*/ 159 h 180"/>
              <a:gd name="T36" fmla="*/ 73 w 169"/>
              <a:gd name="T37" fmla="*/ 159 h 180"/>
              <a:gd name="T38" fmla="*/ 73 w 169"/>
              <a:gd name="T39" fmla="*/ 9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9" h="180">
                <a:moveTo>
                  <a:pt x="73" y="95"/>
                </a:moveTo>
                <a:cubicBezTo>
                  <a:pt x="73" y="63"/>
                  <a:pt x="85" y="18"/>
                  <a:pt x="123" y="17"/>
                </a:cubicBezTo>
                <a:cubicBezTo>
                  <a:pt x="123" y="18"/>
                  <a:pt x="117" y="24"/>
                  <a:pt x="117" y="35"/>
                </a:cubicBezTo>
                <a:cubicBezTo>
                  <a:pt x="117" y="51"/>
                  <a:pt x="128" y="61"/>
                  <a:pt x="143" y="61"/>
                </a:cubicBezTo>
                <a:cubicBezTo>
                  <a:pt x="158" y="61"/>
                  <a:pt x="169" y="51"/>
                  <a:pt x="169" y="35"/>
                </a:cubicBezTo>
                <a:cubicBezTo>
                  <a:pt x="169" y="13"/>
                  <a:pt x="147" y="0"/>
                  <a:pt x="124" y="0"/>
                </a:cubicBezTo>
                <a:cubicBezTo>
                  <a:pt x="90" y="0"/>
                  <a:pt x="74" y="28"/>
                  <a:pt x="68" y="43"/>
                </a:cubicBezTo>
                <a:lnTo>
                  <a:pt x="67" y="43"/>
                </a:lnTo>
                <a:lnTo>
                  <a:pt x="67" y="0"/>
                </a:lnTo>
                <a:lnTo>
                  <a:pt x="0" y="4"/>
                </a:lnTo>
                <a:lnTo>
                  <a:pt x="0" y="24"/>
                </a:lnTo>
                <a:cubicBezTo>
                  <a:pt x="24" y="24"/>
                  <a:pt x="26" y="24"/>
                  <a:pt x="26" y="40"/>
                </a:cubicBezTo>
                <a:lnTo>
                  <a:pt x="26" y="159"/>
                </a:lnTo>
                <a:lnTo>
                  <a:pt x="0" y="159"/>
                </a:lnTo>
                <a:lnTo>
                  <a:pt x="0" y="180"/>
                </a:lnTo>
                <a:cubicBezTo>
                  <a:pt x="23" y="179"/>
                  <a:pt x="27" y="179"/>
                  <a:pt x="51" y="179"/>
                </a:cubicBezTo>
                <a:cubicBezTo>
                  <a:pt x="74" y="179"/>
                  <a:pt x="75" y="179"/>
                  <a:pt x="105" y="180"/>
                </a:cubicBezTo>
                <a:lnTo>
                  <a:pt x="105" y="159"/>
                </a:lnTo>
                <a:lnTo>
                  <a:pt x="73" y="159"/>
                </a:lnTo>
                <a:lnTo>
                  <a:pt x="73" y="95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3E05AAAC-A30A-EAEE-B1CE-4B02942DA3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04" y="468785"/>
            <a:ext cx="1421202" cy="106590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6A923223-EE24-1553-AA22-0AB81D6114CB}"/>
              </a:ext>
            </a:extLst>
          </p:cNvPr>
          <p:cNvSpPr txBox="1"/>
          <p:nvPr/>
        </p:nvSpPr>
        <p:spPr>
          <a:xfrm>
            <a:off x="6523765" y="131385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6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</a:t>
            </a: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F3E47F71-8BAC-19F7-65B8-7397E0606FAE}"/>
              </a:ext>
            </a:extLst>
          </p:cNvPr>
          <p:cNvSpPr/>
          <p:nvPr/>
        </p:nvSpPr>
        <p:spPr>
          <a:xfrm>
            <a:off x="6239784" y="1305813"/>
            <a:ext cx="225778" cy="417689"/>
          </a:xfrm>
          <a:custGeom>
            <a:avLst/>
            <a:gdLst>
              <a:gd name="connsiteX0" fmla="*/ 225778 w 225778"/>
              <a:gd name="connsiteY0" fmla="*/ 0 h 417689"/>
              <a:gd name="connsiteX1" fmla="*/ 45155 w 225778"/>
              <a:gd name="connsiteY1" fmla="*/ 214489 h 417689"/>
              <a:gd name="connsiteX2" fmla="*/ 0 w 225778"/>
              <a:gd name="connsiteY2" fmla="*/ 417689 h 41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8" h="417689">
                <a:moveTo>
                  <a:pt x="225778" y="0"/>
                </a:moveTo>
                <a:cubicBezTo>
                  <a:pt x="154281" y="72437"/>
                  <a:pt x="82785" y="144874"/>
                  <a:pt x="45155" y="214489"/>
                </a:cubicBezTo>
                <a:cubicBezTo>
                  <a:pt x="7525" y="284104"/>
                  <a:pt x="3762" y="350896"/>
                  <a:pt x="0" y="417689"/>
                </a:cubicBezTo>
              </a:path>
            </a:pathLst>
          </a:custGeom>
          <a:noFill/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9414588-7661-6FDB-FD20-C9A22FAAB786}"/>
              </a:ext>
            </a:extLst>
          </p:cNvPr>
          <p:cNvSpPr/>
          <p:nvPr/>
        </p:nvSpPr>
        <p:spPr>
          <a:xfrm>
            <a:off x="3476868" y="4073332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17A9713-2DCE-4DEA-38E6-D5A6553F479E}"/>
              </a:ext>
            </a:extLst>
          </p:cNvPr>
          <p:cNvSpPr/>
          <p:nvPr/>
        </p:nvSpPr>
        <p:spPr>
          <a:xfrm>
            <a:off x="3705683" y="4073332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1E53FB7-4945-20AC-0592-20D41A5A56B4}"/>
              </a:ext>
            </a:extLst>
          </p:cNvPr>
          <p:cNvSpPr/>
          <p:nvPr/>
        </p:nvSpPr>
        <p:spPr>
          <a:xfrm>
            <a:off x="3934497" y="4073331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139BC00-38BF-BAD9-00EF-90BB5FA4A4EF}"/>
              </a:ext>
            </a:extLst>
          </p:cNvPr>
          <p:cNvSpPr txBox="1"/>
          <p:nvPr/>
        </p:nvSpPr>
        <p:spPr>
          <a:xfrm>
            <a:off x="3186848" y="3792116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Radiance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Field</a:t>
            </a:r>
          </a:p>
        </p:txBody>
      </p:sp>
      <p:pic>
        <p:nvPicPr>
          <p:cNvPr id="63" name="Grafik 62" descr="\documentclass{article}&#10;\usepackage{amsmath,amsfonts,amssymb}&#10;\usepackage{xcolor}&#10;\pagestyle{empty}&#10;%\RequirePackage{times}&#10;\begin{document}&#10;&#10;\scriptsize&#10;$ \\ \mathbf{x} \\ \mathbf{d} $&#10;&#10;\end{document}" title="IguanaTex Bitmap Display">
            <a:extLst>
              <a:ext uri="{FF2B5EF4-FFF2-40B4-BE49-F238E27FC236}">
                <a16:creationId xmlns:a16="http://schemas.microsoft.com/office/drawing/2014/main" id="{3426F0A4-B4A3-E9C8-E3E3-C20249DC42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13412" y="4300816"/>
            <a:ext cx="112687" cy="282164"/>
          </a:xfrm>
          <a:prstGeom prst="rect">
            <a:avLst/>
          </a:prstGeom>
        </p:spPr>
      </p:pic>
      <p:pic>
        <p:nvPicPr>
          <p:cNvPr id="49" name="Grafik 48" descr="\documentclass{article}&#10;\usepackage{amsmath,amsfonts,amssymb}&#10;\usepackage{xcolor}&#10;\pagestyle{empty}&#10;%\RequirePackage{times}&#10;\begin{document}&#10;&#10;\scriptsize&#10;$ \\ \mathbf{c} \\ \sigma $&#10;&#10;\end{document}" title="IguanaTex Bitmap Display">
            <a:extLst>
              <a:ext uri="{FF2B5EF4-FFF2-40B4-BE49-F238E27FC236}">
                <a16:creationId xmlns:a16="http://schemas.microsoft.com/office/drawing/2014/main" id="{533D24F7-FEC8-705F-DE95-9257E04908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146089" y="4308070"/>
            <a:ext cx="106667" cy="283429"/>
          </a:xfrm>
          <a:prstGeom prst="rect">
            <a:avLst/>
          </a:prstGeom>
        </p:spPr>
      </p:pic>
      <p:pic>
        <p:nvPicPr>
          <p:cNvPr id="3" name="Grafik 2" descr="\documentclass{article}&#10;\usepackage{amsmath,amsfonts,amssymb}&#10;\usepackage{xcolor}&#10;\pagestyle{empty}&#10;%\RequirePackage{times}&#10;\begin{document}&#10;$&#10;\mathcal{L}_{\mathrm{depth}}(\mathbf{r}) = \log\left(\hat{s}(\mathbf{r})^2\right) + \frac{\left(\hat{z}(\mathbf{r}) - z(\mathbf{r})\right)^2}{\hat{s}(\mathbf{r})^2}&#10;$&#10;\end{document}" title="IguanaTex Bitmap Display">
            <a:extLst>
              <a:ext uri="{FF2B5EF4-FFF2-40B4-BE49-F238E27FC236}">
                <a16:creationId xmlns:a16="http://schemas.microsoft.com/office/drawing/2014/main" id="{6F436959-C297-62C1-683F-F1008593E4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594095" y="1821103"/>
            <a:ext cx="3955809" cy="414476"/>
          </a:xfrm>
          <a:prstGeom prst="rect">
            <a:avLst/>
          </a:prstGeom>
        </p:spPr>
      </p:pic>
      <p:pic>
        <p:nvPicPr>
          <p:cNvPr id="8" name="Grafik 7" descr="\documentclass{article}&#10;\usepackage{amsmath,amsfonts,amssymb}&#10;\usepackage{xcolor}&#10;\pagestyle{empty}&#10;%\RequirePackage{times}&#10;\begin{document}&#10;$&#10;\hat{z}(\mathbf{r}) = \sum_{k=1}^{K}w_kt_k&#10;$&#10;\end{document}" title="IguanaTex Bitmap Display">
            <a:extLst>
              <a:ext uri="{FF2B5EF4-FFF2-40B4-BE49-F238E27FC236}">
                <a16:creationId xmlns:a16="http://schemas.microsoft.com/office/drawing/2014/main" id="{E89FB003-52B0-0B52-2395-365804D642D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176934" y="2591114"/>
            <a:ext cx="1959619" cy="326095"/>
          </a:xfrm>
          <a:prstGeom prst="rect">
            <a:avLst/>
          </a:prstGeom>
        </p:spPr>
      </p:pic>
      <p:pic>
        <p:nvPicPr>
          <p:cNvPr id="10" name="Grafik 9" descr="\documentclass{article}&#10;\usepackage{amsmath,amsfonts,amssymb}&#10;\usepackage{xcolor}&#10;\pagestyle{empty}&#10;%\RequirePackage{times}&#10;\begin{document}&#10;$&#10;\hat{s}(\mathbf{r})^2 = \sum_{k=1}^{K}w_k(t_k - \hat{z}(\mathbf{r}))^2&#10;$&#10;\end{document}" title="IguanaTex Bitmap Display">
            <a:extLst>
              <a:ext uri="{FF2B5EF4-FFF2-40B4-BE49-F238E27FC236}">
                <a16:creationId xmlns:a16="http://schemas.microsoft.com/office/drawing/2014/main" id="{D5719316-9D57-13A0-EC6E-1564496426A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583304" y="2588301"/>
            <a:ext cx="3128381" cy="32609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CCF2C3-60C8-8C3E-F399-0DEE86C156AC}"/>
              </a:ext>
            </a:extLst>
          </p:cNvPr>
          <p:cNvSpPr txBox="1"/>
          <p:nvPr/>
        </p:nvSpPr>
        <p:spPr>
          <a:xfrm>
            <a:off x="5583304" y="834686"/>
            <a:ext cx="831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B7F94E2-97AF-C0FE-7681-CB38E2DB6EEA}"/>
              </a:ext>
            </a:extLst>
          </p:cNvPr>
          <p:cNvSpPr txBox="1"/>
          <p:nvPr/>
        </p:nvSpPr>
        <p:spPr>
          <a:xfrm>
            <a:off x="324120" y="2591114"/>
            <a:ext cx="2405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b="1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 </a:t>
            </a:r>
            <a:r>
              <a:rPr lang="de-DE" sz="1600" b="1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de-DE" sz="16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76FAC87-5D5F-8672-0A6A-96DDECC4641D}"/>
              </a:ext>
            </a:extLst>
          </p:cNvPr>
          <p:cNvSpPr/>
          <p:nvPr/>
        </p:nvSpPr>
        <p:spPr>
          <a:xfrm>
            <a:off x="4363198" y="1853203"/>
            <a:ext cx="617874" cy="32609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368E2710-A7FE-6418-2C9F-6EB883A6DD26}"/>
              </a:ext>
            </a:extLst>
          </p:cNvPr>
          <p:cNvSpPr/>
          <p:nvPr/>
        </p:nvSpPr>
        <p:spPr>
          <a:xfrm>
            <a:off x="5113421" y="2117558"/>
            <a:ext cx="372979" cy="445168"/>
          </a:xfrm>
          <a:custGeom>
            <a:avLst/>
            <a:gdLst>
              <a:gd name="connsiteX0" fmla="*/ 0 w 372979"/>
              <a:gd name="connsiteY0" fmla="*/ 445168 h 445168"/>
              <a:gd name="connsiteX1" fmla="*/ 264695 w 372979"/>
              <a:gd name="connsiteY1" fmla="*/ 216568 h 445168"/>
              <a:gd name="connsiteX2" fmla="*/ 372979 w 372979"/>
              <a:gd name="connsiteY2" fmla="*/ 0 h 44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979" h="445168">
                <a:moveTo>
                  <a:pt x="0" y="445168"/>
                </a:moveTo>
                <a:cubicBezTo>
                  <a:pt x="101266" y="367965"/>
                  <a:pt x="202532" y="290763"/>
                  <a:pt x="264695" y="216568"/>
                </a:cubicBezTo>
                <a:cubicBezTo>
                  <a:pt x="326858" y="142373"/>
                  <a:pt x="349918" y="71186"/>
                  <a:pt x="372979" y="0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B762440D-48AE-C012-09E7-CA785D99BDFC}"/>
              </a:ext>
            </a:extLst>
          </p:cNvPr>
          <p:cNvSpPr/>
          <p:nvPr/>
        </p:nvSpPr>
        <p:spPr>
          <a:xfrm>
            <a:off x="4860758" y="2237874"/>
            <a:ext cx="697831" cy="360947"/>
          </a:xfrm>
          <a:custGeom>
            <a:avLst/>
            <a:gdLst>
              <a:gd name="connsiteX0" fmla="*/ 0 w 697831"/>
              <a:gd name="connsiteY0" fmla="*/ 0 h 360947"/>
              <a:gd name="connsiteX1" fmla="*/ 252663 w 697831"/>
              <a:gd name="connsiteY1" fmla="*/ 168442 h 360947"/>
              <a:gd name="connsiteX2" fmla="*/ 697831 w 697831"/>
              <a:gd name="connsiteY2" fmla="*/ 360947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31" h="360947">
                <a:moveTo>
                  <a:pt x="0" y="0"/>
                </a:moveTo>
                <a:cubicBezTo>
                  <a:pt x="68179" y="54142"/>
                  <a:pt x="136358" y="108284"/>
                  <a:pt x="252663" y="168442"/>
                </a:cubicBezTo>
                <a:cubicBezTo>
                  <a:pt x="368968" y="228600"/>
                  <a:pt x="533399" y="294773"/>
                  <a:pt x="697831" y="360947"/>
                </a:cubicBezTo>
              </a:path>
            </a:pathLst>
          </a:custGeom>
          <a:noFill/>
          <a:ln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789DE862-8CCF-1E71-2FDC-3AAC7A93779B}"/>
              </a:ext>
            </a:extLst>
          </p:cNvPr>
          <p:cNvSpPr/>
          <p:nvPr/>
        </p:nvSpPr>
        <p:spPr>
          <a:xfrm>
            <a:off x="5835316" y="2334126"/>
            <a:ext cx="132347" cy="240632"/>
          </a:xfrm>
          <a:custGeom>
            <a:avLst/>
            <a:gdLst>
              <a:gd name="connsiteX0" fmla="*/ 0 w 132347"/>
              <a:gd name="connsiteY0" fmla="*/ 240632 h 240632"/>
              <a:gd name="connsiteX1" fmla="*/ 84221 w 132347"/>
              <a:gd name="connsiteY1" fmla="*/ 120316 h 240632"/>
              <a:gd name="connsiteX2" fmla="*/ 132347 w 132347"/>
              <a:gd name="connsiteY2" fmla="*/ 0 h 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47" h="240632">
                <a:moveTo>
                  <a:pt x="0" y="240632"/>
                </a:moveTo>
                <a:cubicBezTo>
                  <a:pt x="31081" y="200526"/>
                  <a:pt x="62163" y="160421"/>
                  <a:pt x="84221" y="120316"/>
                </a:cubicBezTo>
                <a:cubicBezTo>
                  <a:pt x="106279" y="80211"/>
                  <a:pt x="119313" y="40105"/>
                  <a:pt x="132347" y="0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6ED2A54-F4B6-A6C7-EB6D-8591ABC9634E}"/>
              </a:ext>
            </a:extLst>
          </p:cNvPr>
          <p:cNvCxnSpPr>
            <a:cxnSpLocks/>
          </p:cNvCxnSpPr>
          <p:nvPr/>
        </p:nvCxnSpPr>
        <p:spPr>
          <a:xfrm flipV="1">
            <a:off x="1758651" y="4040024"/>
            <a:ext cx="661453" cy="17244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6B87E285-4758-36DB-497F-BA08F73A99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41817" y="4204456"/>
            <a:ext cx="661453" cy="17244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61" name="Grafik 60" descr="\documentclass{article}&#10;\usepackage{amsmath,amsfonts,amssymb}&#10;\usepackage{xcolor}&#10;\pagestyle{empty}&#10;%\RequirePackage{times}&#10;\begin{document}&#10;&#10;$t_k$&#10;&#10;\end{document}" title="IguanaTex Bitmap Display">
            <a:extLst>
              <a:ext uri="{FF2B5EF4-FFF2-40B4-BE49-F238E27FC236}">
                <a16:creationId xmlns:a16="http://schemas.microsoft.com/office/drawing/2014/main" id="{85FB4EA4-6995-1FC2-5FDF-E021D9FBEE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961356" y="3891073"/>
            <a:ext cx="187429" cy="196571"/>
          </a:xfrm>
          <a:prstGeom prst="rect">
            <a:avLst/>
          </a:prstGeom>
        </p:spPr>
      </p:pic>
      <p:sp>
        <p:nvSpPr>
          <p:cNvPr id="64" name="Pfeil: nach rechts 63">
            <a:extLst>
              <a:ext uri="{FF2B5EF4-FFF2-40B4-BE49-F238E27FC236}">
                <a16:creationId xmlns:a16="http://schemas.microsoft.com/office/drawing/2014/main" id="{70ADF3C1-BF20-C8D7-AE83-A9B6771D05E4}"/>
              </a:ext>
            </a:extLst>
          </p:cNvPr>
          <p:cNvSpPr/>
          <p:nvPr/>
        </p:nvSpPr>
        <p:spPr>
          <a:xfrm>
            <a:off x="2710299" y="4256707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: nach rechts 64">
            <a:extLst>
              <a:ext uri="{FF2B5EF4-FFF2-40B4-BE49-F238E27FC236}">
                <a16:creationId xmlns:a16="http://schemas.microsoft.com/office/drawing/2014/main" id="{02845AA5-EAA3-06FC-34D8-845EA56BAC27}"/>
              </a:ext>
            </a:extLst>
          </p:cNvPr>
          <p:cNvSpPr/>
          <p:nvPr/>
        </p:nvSpPr>
        <p:spPr>
          <a:xfrm>
            <a:off x="4516651" y="4240140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Grafik 70" descr="\documentclass{article}&#10;\usepackage{amsmath,amsfonts,amssymb}&#10;\usepackage{xcolor}&#10;\pagestyle{empty}&#10;%\RequirePackage{times}&#10;\begin{document}&#10;$ \\&#10;w_k = T_k\alpha_k&#10;$&#10;&#10;\end{document}" title="IguanaTex Bitmap Display">
            <a:extLst>
              <a:ext uri="{FF2B5EF4-FFF2-40B4-BE49-F238E27FC236}">
                <a16:creationId xmlns:a16="http://schemas.microsoft.com/office/drawing/2014/main" id="{1E70D6D5-A4A5-C799-E143-0C2A364EC66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221053" y="3310154"/>
            <a:ext cx="1173142" cy="210400"/>
          </a:xfrm>
          <a:prstGeom prst="rect">
            <a:avLst/>
          </a:prstGeom>
        </p:spPr>
      </p:pic>
      <p:pic>
        <p:nvPicPr>
          <p:cNvPr id="75" name="Grafik 74" descr="\documentclass{article}&#10;\usepackage{amsmath,amsfonts,amssymb}&#10;\usepackage{xcolor}&#10;\pagestyle{empty}&#10;%\RequirePackage{times}&#10;\begin{document}&#10;\scriptsize&#10;$ \\&#10;\alpha_k = \left(1 - \exp(-\sigma_k\delta_k)\right) \\&#10;T_k = \exp \left( -\sum_{k'=1}^{k} \sigma_{k'}\delta_{k'}\right) \\&#10;\delta_k = t_{k+1} - t_k&#10;$&#10;&#10;\end{document}" title="IguanaTex Bitmap Display">
            <a:extLst>
              <a:ext uri="{FF2B5EF4-FFF2-40B4-BE49-F238E27FC236}">
                <a16:creationId xmlns:a16="http://schemas.microsoft.com/office/drawing/2014/main" id="{62F31D6E-A8BE-2FA7-FD14-B8357A6144D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221053" y="4087644"/>
            <a:ext cx="2447104" cy="719095"/>
          </a:xfrm>
          <a:prstGeom prst="rect">
            <a:avLst/>
          </a:prstGeom>
        </p:spPr>
      </p:pic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46887196-0CF8-F2A9-135A-2126C06A8B1D}"/>
              </a:ext>
            </a:extLst>
          </p:cNvPr>
          <p:cNvSpPr/>
          <p:nvPr/>
        </p:nvSpPr>
        <p:spPr>
          <a:xfrm rot="16200000">
            <a:off x="5662977" y="3590815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07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40B8BA-178A-B71F-AC8B-4C3E431A42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9" name="0_rgb">
            <a:hlinkClick r:id="" action="ppaction://media"/>
            <a:extLst>
              <a:ext uri="{FF2B5EF4-FFF2-40B4-BE49-F238E27FC236}">
                <a16:creationId xmlns:a16="http://schemas.microsoft.com/office/drawing/2014/main" id="{CEDB272B-0EEE-A5B2-CF40-6DFA8D1F9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24302" y="0"/>
            <a:ext cx="3033346" cy="5143500"/>
          </a:xfrm>
          <a:prstGeom prst="rect">
            <a:avLst/>
          </a:prstGeom>
        </p:spPr>
      </p:pic>
      <p:pic>
        <p:nvPicPr>
          <p:cNvPr id="10" name="0_rgb">
            <a:hlinkClick r:id="" action="ppaction://media"/>
            <a:extLst>
              <a:ext uri="{FF2B5EF4-FFF2-40B4-BE49-F238E27FC236}">
                <a16:creationId xmlns:a16="http://schemas.microsoft.com/office/drawing/2014/main" id="{DA54131C-123E-AF8F-5D49-EE3D92C9157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55327" y="0"/>
            <a:ext cx="3033346" cy="5143500"/>
          </a:xfrm>
          <a:prstGeom prst="rect">
            <a:avLst/>
          </a:prstGeom>
        </p:spPr>
      </p:pic>
      <p:pic>
        <p:nvPicPr>
          <p:cNvPr id="11" name="0_rgb">
            <a:hlinkClick r:id="" action="ppaction://media"/>
            <a:extLst>
              <a:ext uri="{FF2B5EF4-FFF2-40B4-BE49-F238E27FC236}">
                <a16:creationId xmlns:a16="http://schemas.microsoft.com/office/drawing/2014/main" id="{E36C3291-CE4E-7C48-33DD-EC136FE962B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3648" y="0"/>
            <a:ext cx="3033346" cy="51435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419D51A-5646-0221-24FE-184DD4193ACF}"/>
              </a:ext>
            </a:extLst>
          </p:cNvPr>
          <p:cNvSpPr/>
          <p:nvPr/>
        </p:nvSpPr>
        <p:spPr>
          <a:xfrm>
            <a:off x="-25814" y="0"/>
            <a:ext cx="9169814" cy="288514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6B6F00F-2365-F61E-12FE-E81B22CFBCF8}"/>
              </a:ext>
            </a:extLst>
          </p:cNvPr>
          <p:cNvSpPr txBox="1"/>
          <p:nvPr/>
        </p:nvSpPr>
        <p:spPr>
          <a:xfrm>
            <a:off x="3437074" y="0"/>
            <a:ext cx="2269852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44028F-3F67-505E-AC9E-3E25B10D18A3}"/>
              </a:ext>
            </a:extLst>
          </p:cNvPr>
          <p:cNvSpPr txBox="1"/>
          <p:nvPr/>
        </p:nvSpPr>
        <p:spPr>
          <a:xfrm>
            <a:off x="1260675" y="0"/>
            <a:ext cx="503343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A7A6EBC-F34A-C25B-6586-CA610437A538}"/>
              </a:ext>
            </a:extLst>
          </p:cNvPr>
          <p:cNvSpPr txBox="1"/>
          <p:nvPr/>
        </p:nvSpPr>
        <p:spPr>
          <a:xfrm>
            <a:off x="6327146" y="12458"/>
            <a:ext cx="2652970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46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BD7F70-6C56-A1C5-46E3-784CB04F2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0DC9DF59-D46C-BED5-DD42-93F78B16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951170"/>
              </p:ext>
            </p:extLst>
          </p:nvPr>
        </p:nvGraphicFramePr>
        <p:xfrm>
          <a:off x="319090" y="1604950"/>
          <a:ext cx="8507920" cy="14833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099257">
                  <a:extLst>
                    <a:ext uri="{9D8B030D-6E8A-4147-A177-3AD203B41FA5}">
                      <a16:colId xmlns:a16="http://schemas.microsoft.com/office/drawing/2014/main" val="4044644929"/>
                    </a:ext>
                  </a:extLst>
                </a:gridCol>
                <a:gridCol w="1487905">
                  <a:extLst>
                    <a:ext uri="{9D8B030D-6E8A-4147-A177-3AD203B41FA5}">
                      <a16:colId xmlns:a16="http://schemas.microsoft.com/office/drawing/2014/main" val="2644593315"/>
                    </a:ext>
                  </a:extLst>
                </a:gridCol>
                <a:gridCol w="1487905">
                  <a:extLst>
                    <a:ext uri="{9D8B030D-6E8A-4147-A177-3AD203B41FA5}">
                      <a16:colId xmlns:a16="http://schemas.microsoft.com/office/drawing/2014/main" val="225514272"/>
                    </a:ext>
                  </a:extLst>
                </a:gridCol>
                <a:gridCol w="1487905">
                  <a:extLst>
                    <a:ext uri="{9D8B030D-6E8A-4147-A177-3AD203B41FA5}">
                      <a16:colId xmlns:a16="http://schemas.microsoft.com/office/drawing/2014/main" val="4255612258"/>
                    </a:ext>
                  </a:extLst>
                </a:gridCol>
                <a:gridCol w="1944948">
                  <a:extLst>
                    <a:ext uri="{9D8B030D-6E8A-4147-A177-3AD203B41FA5}">
                      <a16:colId xmlns:a16="http://schemas.microsoft.com/office/drawing/2014/main" val="571138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Method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PSNR ↑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SSIM ↑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LPIPS ↓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Depth RMSE ↓ </a:t>
                      </a:r>
                      <a:r>
                        <a:rPr lang="de-DE" sz="1600" b="0" dirty="0"/>
                        <a:t>[m]</a:t>
                      </a:r>
                      <a:endParaRPr lang="en-US" sz="16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68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NeRF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19.0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0"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0.670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0"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0.398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1.16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34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w/ </a:t>
                      </a:r>
                      <a:r>
                        <a:rPr lang="de-DE" sz="1600" dirty="0" err="1"/>
                        <a:t>sparse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depth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20.4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0.707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0.366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0.53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w/ </a:t>
                      </a:r>
                      <a:r>
                        <a:rPr lang="de-DE" sz="1600" dirty="0" err="1"/>
                        <a:t>completed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depth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20.1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0.714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0.308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0.28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549183"/>
                  </a:ext>
                </a:extLst>
              </a:tr>
            </a:tbl>
          </a:graphicData>
        </a:graphic>
      </p:graphicFrame>
      <p:sp>
        <p:nvSpPr>
          <p:cNvPr id="10" name="Titel 6">
            <a:extLst>
              <a:ext uri="{FF2B5EF4-FFF2-40B4-BE49-F238E27FC236}">
                <a16:creationId xmlns:a16="http://schemas.microsoft.com/office/drawing/2014/main" id="{EA79E641-E14A-4ABF-3239-DF73F32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98232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40B8BA-178A-B71F-AC8B-4C3E431A42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9" name="0_rgb">
            <a:hlinkClick r:id="" action="ppaction://media"/>
            <a:extLst>
              <a:ext uri="{FF2B5EF4-FFF2-40B4-BE49-F238E27FC236}">
                <a16:creationId xmlns:a16="http://schemas.microsoft.com/office/drawing/2014/main" id="{CEDB272B-0EEE-A5B2-CF40-6DFA8D1F99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7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302" y="0"/>
            <a:ext cx="3033346" cy="5143500"/>
          </a:xfrm>
          <a:prstGeom prst="rect">
            <a:avLst/>
          </a:prstGeom>
        </p:spPr>
      </p:pic>
      <p:pic>
        <p:nvPicPr>
          <p:cNvPr id="10" name="0_rgb">
            <a:hlinkClick r:id="" action="ppaction://media"/>
            <a:extLst>
              <a:ext uri="{FF2B5EF4-FFF2-40B4-BE49-F238E27FC236}">
                <a16:creationId xmlns:a16="http://schemas.microsoft.com/office/drawing/2014/main" id="{DA54131C-123E-AF8F-5D49-EE3D92C915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77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55327" y="0"/>
            <a:ext cx="3033346" cy="5143500"/>
          </a:xfrm>
          <a:prstGeom prst="rect">
            <a:avLst/>
          </a:prstGeom>
        </p:spPr>
      </p:pic>
      <p:pic>
        <p:nvPicPr>
          <p:cNvPr id="11" name="0_rgb">
            <a:hlinkClick r:id="" action="ppaction://media"/>
            <a:extLst>
              <a:ext uri="{FF2B5EF4-FFF2-40B4-BE49-F238E27FC236}">
                <a16:creationId xmlns:a16="http://schemas.microsoft.com/office/drawing/2014/main" id="{E36C3291-CE4E-7C48-33DD-EC136FE962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end="177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3648" y="0"/>
            <a:ext cx="3033346" cy="51435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419D51A-5646-0221-24FE-184DD4193ACF}"/>
              </a:ext>
            </a:extLst>
          </p:cNvPr>
          <p:cNvSpPr/>
          <p:nvPr/>
        </p:nvSpPr>
        <p:spPr>
          <a:xfrm>
            <a:off x="-25814" y="0"/>
            <a:ext cx="9169814" cy="288514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6B6F00F-2365-F61E-12FE-E81B22CFBCF8}"/>
              </a:ext>
            </a:extLst>
          </p:cNvPr>
          <p:cNvSpPr txBox="1"/>
          <p:nvPr/>
        </p:nvSpPr>
        <p:spPr>
          <a:xfrm>
            <a:off x="3437074" y="0"/>
            <a:ext cx="2269852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A44028F-3F67-505E-AC9E-3E25B10D18A3}"/>
              </a:ext>
            </a:extLst>
          </p:cNvPr>
          <p:cNvSpPr txBox="1"/>
          <p:nvPr/>
        </p:nvSpPr>
        <p:spPr>
          <a:xfrm>
            <a:off x="1260675" y="0"/>
            <a:ext cx="503343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A7A6EBC-F34A-C25B-6586-CA610437A538}"/>
              </a:ext>
            </a:extLst>
          </p:cNvPr>
          <p:cNvSpPr txBox="1"/>
          <p:nvPr/>
        </p:nvSpPr>
        <p:spPr>
          <a:xfrm>
            <a:off x="6327146" y="12458"/>
            <a:ext cx="2652970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741BF25-3B08-24E7-0F42-65D23E4CFF6C}"/>
              </a:ext>
            </a:extLst>
          </p:cNvPr>
          <p:cNvSpPr/>
          <p:nvPr/>
        </p:nvSpPr>
        <p:spPr>
          <a:xfrm>
            <a:off x="6124302" y="1951630"/>
            <a:ext cx="1255680" cy="31771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0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F9B9FFF-0721-4C62-7175-88B0F45D9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2" b="4873"/>
          <a:stretch/>
        </p:blipFill>
        <p:spPr>
          <a:xfrm>
            <a:off x="1630612" y="0"/>
            <a:ext cx="5882776" cy="512882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E98D49-B393-E6EA-C717-FB781853A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3452129-E867-1C43-C58B-9D8A75E63FD8}"/>
              </a:ext>
            </a:extLst>
          </p:cNvPr>
          <p:cNvSpPr/>
          <p:nvPr/>
        </p:nvSpPr>
        <p:spPr>
          <a:xfrm>
            <a:off x="-25814" y="4854985"/>
            <a:ext cx="9169814" cy="288514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69E10DB5-93CA-2F0A-2F69-478E30060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056" y="4851722"/>
            <a:ext cx="4681887" cy="273844"/>
          </a:xfrm>
        </p:spPr>
        <p:txBody>
          <a:bodyPr/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Radiance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Fields (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on 100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EFC43D-D1E6-5CF4-3895-0920C36A2FCC}"/>
              </a:ext>
            </a:extLst>
          </p:cNvPr>
          <p:cNvSpPr txBox="1"/>
          <p:nvPr/>
        </p:nvSpPr>
        <p:spPr>
          <a:xfrm>
            <a:off x="540276" y="19641"/>
            <a:ext cx="7622279" cy="164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Mildenhall et al. “</a:t>
            </a: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Representing Scenes as Neural Radiance Fields for View Synthesis” ECCV 2020</a:t>
            </a:r>
          </a:p>
        </p:txBody>
      </p:sp>
    </p:spTree>
    <p:extLst>
      <p:ext uri="{BB962C8B-B14F-4D97-AF65-F5344CB8AC3E}">
        <p14:creationId xmlns:p14="http://schemas.microsoft.com/office/powerpoint/2010/main" val="1395527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7F8D725-A1CD-3DBB-D783-CF2455BD5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83"/>
          <a:stretch/>
        </p:blipFill>
        <p:spPr>
          <a:xfrm>
            <a:off x="507992" y="-14670"/>
            <a:ext cx="7687733" cy="516420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26AD7A-34E2-BCB5-D1FE-CC1C32144D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B1B6132-168C-AC50-739B-44C5CB0F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35" r="29889" b="92407"/>
          <a:stretch/>
        </p:blipFill>
        <p:spPr>
          <a:xfrm rot="5400000">
            <a:off x="8579563" y="2022195"/>
            <a:ext cx="722489" cy="39055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B80487A-F755-8513-A4A6-573C0F97B5C6}"/>
              </a:ext>
            </a:extLst>
          </p:cNvPr>
          <p:cNvSpPr txBox="1"/>
          <p:nvPr/>
        </p:nvSpPr>
        <p:spPr>
          <a:xfrm>
            <a:off x="330568" y="1382447"/>
            <a:ext cx="4505849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considering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uncertainty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33F3AE-9EE5-58D2-1F9A-B3964BB6B54A}"/>
              </a:ext>
            </a:extLst>
          </p:cNvPr>
          <p:cNvSpPr/>
          <p:nvPr/>
        </p:nvSpPr>
        <p:spPr>
          <a:xfrm>
            <a:off x="8669875" y="1908395"/>
            <a:ext cx="507992" cy="417116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FA7B802-8865-7D5C-EC5F-58342BDD3C09}"/>
              </a:ext>
            </a:extLst>
          </p:cNvPr>
          <p:cNvSpPr/>
          <p:nvPr/>
        </p:nvSpPr>
        <p:spPr>
          <a:xfrm>
            <a:off x="6955558" y="1856228"/>
            <a:ext cx="507992" cy="206101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1109529-FCD8-1513-4B64-19054C9720FD}"/>
              </a:ext>
            </a:extLst>
          </p:cNvPr>
          <p:cNvSpPr txBox="1"/>
          <p:nvPr/>
        </p:nvSpPr>
        <p:spPr>
          <a:xfrm>
            <a:off x="7548644" y="3196872"/>
            <a:ext cx="703719" cy="2622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 err="1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600" b="1" dirty="0">
                <a:solidFill>
                  <a:srgbClr val="00B0F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  <a:endParaRPr lang="en-US" sz="1600" dirty="0" err="1">
              <a:solidFill>
                <a:srgbClr val="00B0F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1297EB0-98A5-ACC9-EC85-678DB9D5936C}"/>
              </a:ext>
            </a:extLst>
          </p:cNvPr>
          <p:cNvSpPr txBox="1"/>
          <p:nvPr/>
        </p:nvSpPr>
        <p:spPr>
          <a:xfrm>
            <a:off x="8276928" y="1619943"/>
            <a:ext cx="586699" cy="2622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 err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Noisy</a:t>
            </a:r>
            <a:r>
              <a:rPr lang="de-DE" sz="1600" b="1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  <a:endParaRPr lang="en-US" sz="1600" dirty="0" err="1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28698AD4-6B4C-5320-5C5E-AAC51862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28532"/>
            <a:ext cx="8508999" cy="800925"/>
          </a:xfrm>
        </p:spPr>
        <p:txBody>
          <a:bodyPr/>
          <a:lstStyle/>
          <a:p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Recall: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SfM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few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noisy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4CD0C2-C8CE-82EA-7195-7E51CD39CE5A}"/>
              </a:ext>
            </a:extLst>
          </p:cNvPr>
          <p:cNvSpPr txBox="1"/>
          <p:nvPr/>
        </p:nvSpPr>
        <p:spPr>
          <a:xfrm>
            <a:off x="316992" y="4963786"/>
            <a:ext cx="7622279" cy="164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Schönberger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 “Structure-from-Motion Revisited” CVPR 2016</a:t>
            </a:r>
          </a:p>
        </p:txBody>
      </p:sp>
    </p:spTree>
    <p:extLst>
      <p:ext uri="{BB962C8B-B14F-4D97-AF65-F5344CB8AC3E}">
        <p14:creationId xmlns:p14="http://schemas.microsoft.com/office/powerpoint/2010/main" val="119038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BD7F70-6C56-A1C5-46E3-784CB04F2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1F803211-C7AC-EFE9-2FBF-BFA8D55CCB2F}"/>
              </a:ext>
            </a:extLst>
          </p:cNvPr>
          <p:cNvSpPr txBox="1">
            <a:spLocks/>
          </p:cNvSpPr>
          <p:nvPr/>
        </p:nvSpPr>
        <p:spPr>
          <a:xfrm>
            <a:off x="319090" y="317238"/>
            <a:ext cx="8508999" cy="390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Let‘s learn dense depth priors with uncertainty.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B3858A-DBF2-33AA-555A-3C7DB532D3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aintStrokes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11599" r="48498" b="13681"/>
          <a:stretch/>
        </p:blipFill>
        <p:spPr>
          <a:xfrm>
            <a:off x="5139264" y="1552086"/>
            <a:ext cx="1012362" cy="201916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0DB3C94-5315-4268-129D-50AC96503E98}"/>
              </a:ext>
            </a:extLst>
          </p:cNvPr>
          <p:cNvSpPr/>
          <p:nvPr/>
        </p:nvSpPr>
        <p:spPr>
          <a:xfrm>
            <a:off x="5017828" y="1552086"/>
            <a:ext cx="1263235" cy="2019167"/>
          </a:xfrm>
          <a:prstGeom prst="rect">
            <a:avLst/>
          </a:prstGeom>
          <a:solidFill>
            <a:srgbClr val="FFFFFF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1E87288-73AA-B6D2-3F1F-4E2BCE567A6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"/>
          <a:stretch/>
        </p:blipFill>
        <p:spPr>
          <a:xfrm rot="20369947">
            <a:off x="125306" y="1485635"/>
            <a:ext cx="1901963" cy="15010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427888D-6CB6-088E-998C-61628FD7C7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08" y="1837281"/>
            <a:ext cx="915171" cy="68637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AF70F1E-724D-1ECE-6FAF-323E66D79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87" y="2441266"/>
            <a:ext cx="912419" cy="68431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AF8D33E-7A6A-F470-C27E-05B17C760F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01" y="2083011"/>
            <a:ext cx="913470" cy="68510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8E5C7CC-9539-B3E6-1EE4-740087A478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68" y="2625810"/>
            <a:ext cx="912419" cy="68431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166935F-0CF6-48D3-68A1-1B1652F49B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6" y="2763468"/>
            <a:ext cx="786493" cy="589870"/>
          </a:xfrm>
          <a:prstGeom prst="rect">
            <a:avLst/>
          </a:prstGeom>
          <a:ln w="3175">
            <a:solidFill>
              <a:sysClr val="window" lastClr="FFFFFF"/>
            </a:solidFill>
          </a:ln>
          <a:effectLst/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09F5C47F-B8AE-DE96-6D6B-48F6A27CB6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1" y="3503885"/>
            <a:ext cx="793746" cy="595309"/>
          </a:xfrm>
          <a:prstGeom prst="rect">
            <a:avLst/>
          </a:prstGeom>
          <a:ln w="3175">
            <a:solidFill>
              <a:sysClr val="window" lastClr="FFFFFF"/>
            </a:solidFill>
          </a:ln>
          <a:effectLst/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DE1FB8D6-08BB-24E3-81BF-A6246EB5CB44}"/>
              </a:ext>
            </a:extLst>
          </p:cNvPr>
          <p:cNvSpPr txBox="1"/>
          <p:nvPr/>
        </p:nvSpPr>
        <p:spPr>
          <a:xfrm rot="8100000">
            <a:off x="1195782" y="4097353"/>
            <a:ext cx="392177" cy="213247"/>
          </a:xfrm>
          <a:prstGeom prst="rect">
            <a:avLst/>
          </a:prstGeom>
          <a:noFill/>
          <a:effectLst/>
        </p:spPr>
        <p:txBody>
          <a:bodyPr vert="vert"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  <a:cs typeface="+mn-cs"/>
              </a:rPr>
              <a:t>…</a:t>
            </a:r>
            <a:endParaRPr lang="en-US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06CE3718-6B4E-6B47-E783-6467C59959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07" y="2830218"/>
            <a:ext cx="915171" cy="686379"/>
          </a:xfrm>
          <a:prstGeom prst="rect">
            <a:avLst/>
          </a:prstGeom>
          <a:effectLst/>
        </p:spPr>
      </p:pic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0165007A-20C9-CAA7-4F01-4260FAA43D30}"/>
              </a:ext>
            </a:extLst>
          </p:cNvPr>
          <p:cNvSpPr/>
          <p:nvPr/>
        </p:nvSpPr>
        <p:spPr>
          <a:xfrm rot="16200000" flipH="1">
            <a:off x="3023105" y="2035311"/>
            <a:ext cx="905387" cy="780506"/>
          </a:xfrm>
          <a:prstGeom prst="triangle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AA2B886E-FDF3-3784-5F01-95DD3C040F44}"/>
              </a:ext>
            </a:extLst>
          </p:cNvPr>
          <p:cNvSpPr/>
          <p:nvPr/>
        </p:nvSpPr>
        <p:spPr>
          <a:xfrm rot="18900000">
            <a:off x="342191" y="2371123"/>
            <a:ext cx="511596" cy="488270"/>
          </a:xfrm>
          <a:prstGeom prst="rightArrow">
            <a:avLst>
              <a:gd name="adj1" fmla="val 50000"/>
              <a:gd name="adj2" fmla="val 42549"/>
            </a:avLst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Gleichschenkliges Dreieck 34">
            <a:extLst>
              <a:ext uri="{FF2B5EF4-FFF2-40B4-BE49-F238E27FC236}">
                <a16:creationId xmlns:a16="http://schemas.microsoft.com/office/drawing/2014/main" id="{6D4C918E-02BF-699F-AACD-B85FE958E40D}"/>
              </a:ext>
            </a:extLst>
          </p:cNvPr>
          <p:cNvSpPr/>
          <p:nvPr/>
        </p:nvSpPr>
        <p:spPr>
          <a:xfrm rot="16200000" flipH="1">
            <a:off x="3024430" y="2401173"/>
            <a:ext cx="905387" cy="780506"/>
          </a:xfrm>
          <a:prstGeom prst="triangle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E9E735AC-229E-3F2D-7513-C3AC64B72F87}"/>
              </a:ext>
            </a:extLst>
          </p:cNvPr>
          <p:cNvCxnSpPr>
            <a:cxnSpLocks/>
          </p:cNvCxnSpPr>
          <p:nvPr/>
        </p:nvCxnSpPr>
        <p:spPr>
          <a:xfrm>
            <a:off x="2964806" y="2061825"/>
            <a:ext cx="585835" cy="1"/>
          </a:xfrm>
          <a:prstGeom prst="line">
            <a:avLst/>
          </a:prstGeom>
          <a:noFill/>
          <a:ln w="28575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021F57DB-F0EB-3275-2B31-DA2CFD46D55B}"/>
              </a:ext>
            </a:extLst>
          </p:cNvPr>
          <p:cNvCxnSpPr>
            <a:cxnSpLocks/>
          </p:cNvCxnSpPr>
          <p:nvPr/>
        </p:nvCxnSpPr>
        <p:spPr>
          <a:xfrm>
            <a:off x="2964806" y="3137993"/>
            <a:ext cx="585835" cy="1"/>
          </a:xfrm>
          <a:prstGeom prst="line">
            <a:avLst/>
          </a:prstGeom>
          <a:noFill/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41" name="Gleichschenkliges Dreieck 40">
            <a:extLst>
              <a:ext uri="{FF2B5EF4-FFF2-40B4-BE49-F238E27FC236}">
                <a16:creationId xmlns:a16="http://schemas.microsoft.com/office/drawing/2014/main" id="{BB378FDA-145D-2B67-0686-F99F4CED4E69}"/>
              </a:ext>
            </a:extLst>
          </p:cNvPr>
          <p:cNvSpPr/>
          <p:nvPr/>
        </p:nvSpPr>
        <p:spPr>
          <a:xfrm rot="5400000">
            <a:off x="2604625" y="2398593"/>
            <a:ext cx="905387" cy="780506"/>
          </a:xfrm>
          <a:prstGeom prst="triangle">
            <a:avLst/>
          </a:prstGeom>
          <a:solidFill>
            <a:srgbClr val="5B9BD5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076A6535-23D9-B8CC-0873-D94A65CB1EF3}"/>
              </a:ext>
            </a:extLst>
          </p:cNvPr>
          <p:cNvSpPr/>
          <p:nvPr/>
        </p:nvSpPr>
        <p:spPr>
          <a:xfrm>
            <a:off x="3076512" y="2302209"/>
            <a:ext cx="191454" cy="26827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D1D842D2-C1CA-6F37-8221-436FF67CD78C}"/>
              </a:ext>
            </a:extLst>
          </p:cNvPr>
          <p:cNvCxnSpPr>
            <a:cxnSpLocks/>
          </p:cNvCxnSpPr>
          <p:nvPr/>
        </p:nvCxnSpPr>
        <p:spPr>
          <a:xfrm>
            <a:off x="2964806" y="2440738"/>
            <a:ext cx="585835" cy="1"/>
          </a:xfrm>
          <a:prstGeom prst="line">
            <a:avLst/>
          </a:prstGeom>
          <a:noFill/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8B166AE3-4261-B3BD-4647-5F3AF1E1AFC4}"/>
              </a:ext>
            </a:extLst>
          </p:cNvPr>
          <p:cNvSpPr/>
          <p:nvPr/>
        </p:nvSpPr>
        <p:spPr>
          <a:xfrm>
            <a:off x="3268291" y="2686716"/>
            <a:ext cx="257535" cy="211315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E5E438A5-F3C5-7B6A-B09E-9465397BD39D}"/>
              </a:ext>
            </a:extLst>
          </p:cNvPr>
          <p:cNvCxnSpPr>
            <a:cxnSpLocks/>
          </p:cNvCxnSpPr>
          <p:nvPr/>
        </p:nvCxnSpPr>
        <p:spPr>
          <a:xfrm flipV="1">
            <a:off x="4613011" y="2985105"/>
            <a:ext cx="1888789" cy="49241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51" name="Grafik 50">
            <a:extLst>
              <a:ext uri="{FF2B5EF4-FFF2-40B4-BE49-F238E27FC236}">
                <a16:creationId xmlns:a16="http://schemas.microsoft.com/office/drawing/2014/main" id="{9CB7414C-AC83-694E-7CB4-8ED5F32294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08" y="2583326"/>
            <a:ext cx="915171" cy="686378"/>
          </a:xfrm>
          <a:prstGeom prst="rect">
            <a:avLst/>
          </a:prstGeom>
          <a:effectLst/>
        </p:spPr>
      </p:pic>
      <p:sp>
        <p:nvSpPr>
          <p:cNvPr id="53" name="Rechteck 52">
            <a:extLst>
              <a:ext uri="{FF2B5EF4-FFF2-40B4-BE49-F238E27FC236}">
                <a16:creationId xmlns:a16="http://schemas.microsoft.com/office/drawing/2014/main" id="{A88572B5-0FEE-FA93-D9C6-52D032C3012E}"/>
              </a:ext>
            </a:extLst>
          </p:cNvPr>
          <p:cNvSpPr/>
          <p:nvPr/>
        </p:nvSpPr>
        <p:spPr>
          <a:xfrm>
            <a:off x="6650997" y="1735300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FE7B7EC-F00D-742D-7CCD-172379B82C32}"/>
              </a:ext>
            </a:extLst>
          </p:cNvPr>
          <p:cNvSpPr/>
          <p:nvPr/>
        </p:nvSpPr>
        <p:spPr>
          <a:xfrm>
            <a:off x="6879812" y="1735300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8FF139A-0680-3F7A-8333-6A8183A9BC18}"/>
              </a:ext>
            </a:extLst>
          </p:cNvPr>
          <p:cNvSpPr/>
          <p:nvPr/>
        </p:nvSpPr>
        <p:spPr>
          <a:xfrm>
            <a:off x="7108626" y="1735299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B3230E3A-F7E3-AD60-A05F-BE2902B0E21C}"/>
              </a:ext>
            </a:extLst>
          </p:cNvPr>
          <p:cNvSpPr/>
          <p:nvPr/>
        </p:nvSpPr>
        <p:spPr>
          <a:xfrm>
            <a:off x="5345582" y="3233164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02C5FD8-ABA4-02BE-CDE6-8DDB3BC13EB8}"/>
              </a:ext>
            </a:extLst>
          </p:cNvPr>
          <p:cNvSpPr/>
          <p:nvPr/>
        </p:nvSpPr>
        <p:spPr>
          <a:xfrm>
            <a:off x="5479996" y="3197107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5FEE0AA-BC1D-FE97-BEBD-2BC5E6E26E56}"/>
              </a:ext>
            </a:extLst>
          </p:cNvPr>
          <p:cNvSpPr/>
          <p:nvPr/>
        </p:nvSpPr>
        <p:spPr>
          <a:xfrm>
            <a:off x="5566963" y="3175878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8B7E30F9-7445-1E21-C78F-02CF53B77820}"/>
              </a:ext>
            </a:extLst>
          </p:cNvPr>
          <p:cNvSpPr/>
          <p:nvPr/>
        </p:nvSpPr>
        <p:spPr>
          <a:xfrm>
            <a:off x="5661312" y="3149358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D71AE29F-C33E-134D-BD9A-F3C5C100C212}"/>
              </a:ext>
            </a:extLst>
          </p:cNvPr>
          <p:cNvSpPr/>
          <p:nvPr/>
        </p:nvSpPr>
        <p:spPr>
          <a:xfrm>
            <a:off x="5782624" y="3115755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4AADE23B-FB80-E722-AB1D-5B421A348C3A}"/>
              </a:ext>
            </a:extLst>
          </p:cNvPr>
          <p:cNvSpPr/>
          <p:nvPr/>
        </p:nvSpPr>
        <p:spPr>
          <a:xfrm>
            <a:off x="5960074" y="3071729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162A138-BDC8-411E-78F4-0DCD915901F2}"/>
              </a:ext>
            </a:extLst>
          </p:cNvPr>
          <p:cNvSpPr/>
          <p:nvPr/>
        </p:nvSpPr>
        <p:spPr>
          <a:xfrm>
            <a:off x="6245493" y="3000240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C11BBB0-6196-27C2-EAA2-1F811A8E64CF}"/>
              </a:ext>
            </a:extLst>
          </p:cNvPr>
          <p:cNvSpPr/>
          <p:nvPr/>
        </p:nvSpPr>
        <p:spPr>
          <a:xfrm>
            <a:off x="5196124" y="3277163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09636D78-402C-963E-FAD7-1C207F0A42BE}"/>
              </a:ext>
            </a:extLst>
          </p:cNvPr>
          <p:cNvSpPr/>
          <p:nvPr/>
        </p:nvSpPr>
        <p:spPr>
          <a:xfrm>
            <a:off x="4719753" y="3396109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Pfeil: nach rechts 76">
            <a:extLst>
              <a:ext uri="{FF2B5EF4-FFF2-40B4-BE49-F238E27FC236}">
                <a16:creationId xmlns:a16="http://schemas.microsoft.com/office/drawing/2014/main" id="{DF2682C2-2047-FA99-2FCD-B839173EA821}"/>
              </a:ext>
            </a:extLst>
          </p:cNvPr>
          <p:cNvSpPr/>
          <p:nvPr/>
        </p:nvSpPr>
        <p:spPr>
          <a:xfrm rot="18900000">
            <a:off x="6081824" y="2341210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Pfeil: nach rechts 78">
            <a:extLst>
              <a:ext uri="{FF2B5EF4-FFF2-40B4-BE49-F238E27FC236}">
                <a16:creationId xmlns:a16="http://schemas.microsoft.com/office/drawing/2014/main" id="{55683186-8CE1-8C69-EB91-C1BCA4F3FEA4}"/>
              </a:ext>
            </a:extLst>
          </p:cNvPr>
          <p:cNvSpPr/>
          <p:nvPr/>
        </p:nvSpPr>
        <p:spPr>
          <a:xfrm rot="1800000">
            <a:off x="1223739" y="2075298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Pfeil: nach rechts 80">
            <a:extLst>
              <a:ext uri="{FF2B5EF4-FFF2-40B4-BE49-F238E27FC236}">
                <a16:creationId xmlns:a16="http://schemas.microsoft.com/office/drawing/2014/main" id="{A3AFC3ED-4C63-E6A2-0A0C-6283D26E461E}"/>
              </a:ext>
            </a:extLst>
          </p:cNvPr>
          <p:cNvSpPr/>
          <p:nvPr/>
        </p:nvSpPr>
        <p:spPr>
          <a:xfrm rot="1440000">
            <a:off x="2986661" y="3559451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Pfeil: nach rechts 82">
            <a:extLst>
              <a:ext uri="{FF2B5EF4-FFF2-40B4-BE49-F238E27FC236}">
                <a16:creationId xmlns:a16="http://schemas.microsoft.com/office/drawing/2014/main" id="{4A333548-72A5-796E-F9B3-807DF2962E27}"/>
              </a:ext>
            </a:extLst>
          </p:cNvPr>
          <p:cNvSpPr/>
          <p:nvPr/>
        </p:nvSpPr>
        <p:spPr>
          <a:xfrm rot="8820000">
            <a:off x="7384985" y="3426119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Pfeil: nach rechts 84">
            <a:extLst>
              <a:ext uri="{FF2B5EF4-FFF2-40B4-BE49-F238E27FC236}">
                <a16:creationId xmlns:a16="http://schemas.microsoft.com/office/drawing/2014/main" id="{668AAD1F-892A-A1B5-7AB8-FF80059B3590}"/>
              </a:ext>
            </a:extLst>
          </p:cNvPr>
          <p:cNvSpPr/>
          <p:nvPr/>
        </p:nvSpPr>
        <p:spPr>
          <a:xfrm rot="5400000">
            <a:off x="4104021" y="3318960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Pfeil: nach rechts 86">
            <a:extLst>
              <a:ext uri="{FF2B5EF4-FFF2-40B4-BE49-F238E27FC236}">
                <a16:creationId xmlns:a16="http://schemas.microsoft.com/office/drawing/2014/main" id="{11B031EA-D3FB-FB30-5EEE-FC7A4DDF4A41}"/>
              </a:ext>
            </a:extLst>
          </p:cNvPr>
          <p:cNvSpPr/>
          <p:nvPr/>
        </p:nvSpPr>
        <p:spPr>
          <a:xfrm>
            <a:off x="1235638" y="2974998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9" name="Grafik 88">
            <a:extLst>
              <a:ext uri="{FF2B5EF4-FFF2-40B4-BE49-F238E27FC236}">
                <a16:creationId xmlns:a16="http://schemas.microsoft.com/office/drawing/2014/main" id="{61D2D63A-E665-52DF-BB6F-10040CBC35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1" y="3141817"/>
            <a:ext cx="785613" cy="589210"/>
          </a:xfrm>
          <a:prstGeom prst="rect">
            <a:avLst/>
          </a:prstGeom>
          <a:ln w="3175">
            <a:solidFill>
              <a:sysClr val="window" lastClr="FFFFFF"/>
            </a:solidFill>
          </a:ln>
          <a:effectLst/>
        </p:spPr>
      </p:pic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8ACAD105-DC90-DD9E-3619-D1DF731CA1F6}"/>
              </a:ext>
            </a:extLst>
          </p:cNvPr>
          <p:cNvCxnSpPr>
            <a:cxnSpLocks/>
          </p:cNvCxnSpPr>
          <p:nvPr/>
        </p:nvCxnSpPr>
        <p:spPr>
          <a:xfrm>
            <a:off x="6397346" y="2916075"/>
            <a:ext cx="271099" cy="2789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1D526EFE-23E6-0A52-688D-E60C90B3FA0A}"/>
              </a:ext>
            </a:extLst>
          </p:cNvPr>
          <p:cNvCxnSpPr>
            <a:cxnSpLocks/>
          </p:cNvCxnSpPr>
          <p:nvPr/>
        </p:nvCxnSpPr>
        <p:spPr>
          <a:xfrm flipH="1">
            <a:off x="6436923" y="2943971"/>
            <a:ext cx="221305" cy="14347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5" name="Bogen 94">
            <a:extLst>
              <a:ext uri="{FF2B5EF4-FFF2-40B4-BE49-F238E27FC236}">
                <a16:creationId xmlns:a16="http://schemas.microsoft.com/office/drawing/2014/main" id="{8FF13E1B-5EA2-499F-84A0-4F2B93E6D2C4}"/>
              </a:ext>
            </a:extLst>
          </p:cNvPr>
          <p:cNvSpPr/>
          <p:nvPr/>
        </p:nvSpPr>
        <p:spPr>
          <a:xfrm rot="12867662">
            <a:off x="6498619" y="2804073"/>
            <a:ext cx="302401" cy="302401"/>
          </a:xfrm>
          <a:prstGeom prst="arc">
            <a:avLst>
              <a:gd name="adj1" fmla="val 17839201"/>
              <a:gd name="adj2" fmla="val 20335011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8B45159A-8A57-8FE0-3595-B7FFB0515ED8}"/>
              </a:ext>
            </a:extLst>
          </p:cNvPr>
          <p:cNvSpPr/>
          <p:nvPr/>
        </p:nvSpPr>
        <p:spPr>
          <a:xfrm>
            <a:off x="969487" y="1821099"/>
            <a:ext cx="136897" cy="14183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11C68644-ECF2-8047-91DA-92EC704386E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2" r="6490"/>
          <a:stretch/>
        </p:blipFill>
        <p:spPr>
          <a:xfrm rot="20733130">
            <a:off x="4538705" y="2468382"/>
            <a:ext cx="1793529" cy="736250"/>
          </a:xfrm>
          <a:prstGeom prst="rect">
            <a:avLst/>
          </a:prstGeom>
        </p:spPr>
      </p:pic>
      <p:sp>
        <p:nvSpPr>
          <p:cNvPr id="101" name="Pfeil: nach rechts 100">
            <a:extLst>
              <a:ext uri="{FF2B5EF4-FFF2-40B4-BE49-F238E27FC236}">
                <a16:creationId xmlns:a16="http://schemas.microsoft.com/office/drawing/2014/main" id="{5D29838C-3F9A-AAC6-5730-7E75C8269869}"/>
              </a:ext>
            </a:extLst>
          </p:cNvPr>
          <p:cNvSpPr/>
          <p:nvPr/>
        </p:nvSpPr>
        <p:spPr>
          <a:xfrm>
            <a:off x="7360658" y="2159968"/>
            <a:ext cx="911786" cy="772288"/>
          </a:xfrm>
          <a:prstGeom prst="rightArrow">
            <a:avLst>
              <a:gd name="adj1" fmla="val 51990"/>
              <a:gd name="adj2" fmla="val 40134"/>
            </a:avLst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Pfeil: nach rechts 102">
            <a:extLst>
              <a:ext uri="{FF2B5EF4-FFF2-40B4-BE49-F238E27FC236}">
                <a16:creationId xmlns:a16="http://schemas.microsoft.com/office/drawing/2014/main" id="{DB40CF3B-1F30-A9DC-6537-EDB6684341EA}"/>
              </a:ext>
            </a:extLst>
          </p:cNvPr>
          <p:cNvSpPr/>
          <p:nvPr/>
        </p:nvSpPr>
        <p:spPr>
          <a:xfrm>
            <a:off x="4901285" y="2381872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04" descr="\documentclass{article}&#10;\usepackage{amsmath}&#10;\usepackage{xcolor}&#10;\pagestyle{empty}&#10;\RequirePackage{times}&#10;\begin{document}&#10;&#10;\footnotesize&#10;$\mathbf{r}$&#10;&#10;\end{document}" title="IguanaTex Vector Display">
            <a:extLst>
              <a:ext uri="{FF2B5EF4-FFF2-40B4-BE49-F238E27FC236}">
                <a16:creationId xmlns:a16="http://schemas.microsoft.com/office/drawing/2014/main" id="{AA1ED31A-B843-FD37-BC58-B2CFFDA60D91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6310047" y="3133942"/>
            <a:ext cx="73783" cy="77667"/>
          </a:xfrm>
          <a:custGeom>
            <a:avLst/>
            <a:gdLst>
              <a:gd name="T0" fmla="*/ 73 w 169"/>
              <a:gd name="T1" fmla="*/ 95 h 180"/>
              <a:gd name="T2" fmla="*/ 123 w 169"/>
              <a:gd name="T3" fmla="*/ 17 h 180"/>
              <a:gd name="T4" fmla="*/ 117 w 169"/>
              <a:gd name="T5" fmla="*/ 35 h 180"/>
              <a:gd name="T6" fmla="*/ 143 w 169"/>
              <a:gd name="T7" fmla="*/ 61 h 180"/>
              <a:gd name="T8" fmla="*/ 169 w 169"/>
              <a:gd name="T9" fmla="*/ 35 h 180"/>
              <a:gd name="T10" fmla="*/ 124 w 169"/>
              <a:gd name="T11" fmla="*/ 0 h 180"/>
              <a:gd name="T12" fmla="*/ 68 w 169"/>
              <a:gd name="T13" fmla="*/ 43 h 180"/>
              <a:gd name="T14" fmla="*/ 67 w 169"/>
              <a:gd name="T15" fmla="*/ 43 h 180"/>
              <a:gd name="T16" fmla="*/ 67 w 169"/>
              <a:gd name="T17" fmla="*/ 0 h 180"/>
              <a:gd name="T18" fmla="*/ 0 w 169"/>
              <a:gd name="T19" fmla="*/ 4 h 180"/>
              <a:gd name="T20" fmla="*/ 0 w 169"/>
              <a:gd name="T21" fmla="*/ 24 h 180"/>
              <a:gd name="T22" fmla="*/ 26 w 169"/>
              <a:gd name="T23" fmla="*/ 40 h 180"/>
              <a:gd name="T24" fmla="*/ 26 w 169"/>
              <a:gd name="T25" fmla="*/ 159 h 180"/>
              <a:gd name="T26" fmla="*/ 0 w 169"/>
              <a:gd name="T27" fmla="*/ 159 h 180"/>
              <a:gd name="T28" fmla="*/ 0 w 169"/>
              <a:gd name="T29" fmla="*/ 180 h 180"/>
              <a:gd name="T30" fmla="*/ 51 w 169"/>
              <a:gd name="T31" fmla="*/ 179 h 180"/>
              <a:gd name="T32" fmla="*/ 105 w 169"/>
              <a:gd name="T33" fmla="*/ 180 h 180"/>
              <a:gd name="T34" fmla="*/ 105 w 169"/>
              <a:gd name="T35" fmla="*/ 159 h 180"/>
              <a:gd name="T36" fmla="*/ 73 w 169"/>
              <a:gd name="T37" fmla="*/ 159 h 180"/>
              <a:gd name="T38" fmla="*/ 73 w 169"/>
              <a:gd name="T39" fmla="*/ 9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9" h="180">
                <a:moveTo>
                  <a:pt x="73" y="95"/>
                </a:moveTo>
                <a:cubicBezTo>
                  <a:pt x="73" y="63"/>
                  <a:pt x="85" y="18"/>
                  <a:pt x="123" y="17"/>
                </a:cubicBezTo>
                <a:cubicBezTo>
                  <a:pt x="123" y="18"/>
                  <a:pt x="117" y="24"/>
                  <a:pt x="117" y="35"/>
                </a:cubicBezTo>
                <a:cubicBezTo>
                  <a:pt x="117" y="51"/>
                  <a:pt x="128" y="61"/>
                  <a:pt x="143" y="61"/>
                </a:cubicBezTo>
                <a:cubicBezTo>
                  <a:pt x="158" y="61"/>
                  <a:pt x="169" y="51"/>
                  <a:pt x="169" y="35"/>
                </a:cubicBezTo>
                <a:cubicBezTo>
                  <a:pt x="169" y="13"/>
                  <a:pt x="147" y="0"/>
                  <a:pt x="124" y="0"/>
                </a:cubicBezTo>
                <a:cubicBezTo>
                  <a:pt x="90" y="0"/>
                  <a:pt x="74" y="28"/>
                  <a:pt x="68" y="43"/>
                </a:cubicBezTo>
                <a:lnTo>
                  <a:pt x="67" y="43"/>
                </a:lnTo>
                <a:lnTo>
                  <a:pt x="67" y="0"/>
                </a:lnTo>
                <a:lnTo>
                  <a:pt x="0" y="4"/>
                </a:lnTo>
                <a:lnTo>
                  <a:pt x="0" y="24"/>
                </a:lnTo>
                <a:cubicBezTo>
                  <a:pt x="24" y="24"/>
                  <a:pt x="26" y="24"/>
                  <a:pt x="26" y="40"/>
                </a:cubicBezTo>
                <a:lnTo>
                  <a:pt x="26" y="159"/>
                </a:lnTo>
                <a:lnTo>
                  <a:pt x="0" y="159"/>
                </a:lnTo>
                <a:lnTo>
                  <a:pt x="0" y="180"/>
                </a:lnTo>
                <a:cubicBezTo>
                  <a:pt x="23" y="179"/>
                  <a:pt x="27" y="179"/>
                  <a:pt x="51" y="179"/>
                </a:cubicBezTo>
                <a:cubicBezTo>
                  <a:pt x="74" y="179"/>
                  <a:pt x="75" y="179"/>
                  <a:pt x="105" y="180"/>
                </a:cubicBezTo>
                <a:lnTo>
                  <a:pt x="105" y="159"/>
                </a:lnTo>
                <a:lnTo>
                  <a:pt x="73" y="159"/>
                </a:lnTo>
                <a:lnTo>
                  <a:pt x="73" y="95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12E75E4C-37BA-F558-C0E5-ED9FF04D827D}"/>
              </a:ext>
            </a:extLst>
          </p:cNvPr>
          <p:cNvSpPr txBox="1"/>
          <p:nvPr/>
        </p:nvSpPr>
        <p:spPr>
          <a:xfrm>
            <a:off x="66300" y="4105865"/>
            <a:ext cx="1279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Multi-View RGB</a:t>
            </a: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467BCE29-09CE-A659-BAC6-AF82FF906947}"/>
              </a:ext>
            </a:extLst>
          </p:cNvPr>
          <p:cNvSpPr txBox="1"/>
          <p:nvPr/>
        </p:nvSpPr>
        <p:spPr>
          <a:xfrm>
            <a:off x="787999" y="1603294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F0F41C99-1756-E021-3B42-61361B06E719}"/>
              </a:ext>
            </a:extLst>
          </p:cNvPr>
          <p:cNvSpPr txBox="1"/>
          <p:nvPr/>
        </p:nvSpPr>
        <p:spPr>
          <a:xfrm rot="18874517">
            <a:off x="329892" y="2520522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SfM</a:t>
            </a:r>
            <a:endParaRPr lang="de-DE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BFAC7475-C4C3-BF6A-2303-859DAC1DD2DB}"/>
              </a:ext>
            </a:extLst>
          </p:cNvPr>
          <p:cNvSpPr txBox="1"/>
          <p:nvPr/>
        </p:nvSpPr>
        <p:spPr>
          <a:xfrm>
            <a:off x="1547156" y="1849258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ECD760EC-00AB-2D7D-5AA2-E3DEBE05AEA3}"/>
              </a:ext>
            </a:extLst>
          </p:cNvPr>
          <p:cNvSpPr txBox="1"/>
          <p:nvPr/>
        </p:nvSpPr>
        <p:spPr>
          <a:xfrm>
            <a:off x="2514580" y="3243261"/>
            <a:ext cx="1500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</a:t>
            </a:r>
            <a:r>
              <a:rPr lang="de-DE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Completion</a:t>
            </a:r>
            <a:endParaRPr lang="de-DE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C6711529-1D14-75D1-B60D-19B8A9BCC910}"/>
              </a:ext>
            </a:extLst>
          </p:cNvPr>
          <p:cNvSpPr txBox="1"/>
          <p:nvPr/>
        </p:nvSpPr>
        <p:spPr>
          <a:xfrm>
            <a:off x="3824083" y="1487264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Uncertainty</a:t>
            </a:r>
            <a:endParaRPr lang="de-DE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2C1686C-CEED-6E60-AE5C-8B7B219CBE38}"/>
              </a:ext>
            </a:extLst>
          </p:cNvPr>
          <p:cNvSpPr txBox="1"/>
          <p:nvPr/>
        </p:nvSpPr>
        <p:spPr>
          <a:xfrm>
            <a:off x="4681733" y="3425379"/>
            <a:ext cx="1891865" cy="276999"/>
          </a:xfrm>
          <a:prstGeom prst="rect">
            <a:avLst/>
          </a:prstGeom>
          <a:solidFill>
            <a:srgbClr val="FFFFFF">
              <a:alpha val="50196"/>
            </a:srgb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</a:t>
            </a: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Guided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Sampling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E0F3C395-39F0-D62B-F973-C842084EED4C}"/>
              </a:ext>
            </a:extLst>
          </p:cNvPr>
          <p:cNvSpPr txBox="1"/>
          <p:nvPr/>
        </p:nvSpPr>
        <p:spPr>
          <a:xfrm>
            <a:off x="6360977" y="1496616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Radiance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Field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3EFABEAB-7BC4-AB33-0918-A4A1136AD4F8}"/>
              </a:ext>
            </a:extLst>
          </p:cNvPr>
          <p:cNvSpPr txBox="1"/>
          <p:nvPr/>
        </p:nvSpPr>
        <p:spPr>
          <a:xfrm>
            <a:off x="7273463" y="2350118"/>
            <a:ext cx="92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Volume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Rendering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ABB7A9AB-0513-395D-89D0-B1FEA068DC7F}"/>
              </a:ext>
            </a:extLst>
          </p:cNvPr>
          <p:cNvSpPr txBox="1"/>
          <p:nvPr/>
        </p:nvSpPr>
        <p:spPr>
          <a:xfrm>
            <a:off x="7997288" y="1602616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&amp; RGB</a:t>
            </a:r>
          </a:p>
        </p:txBody>
      </p:sp>
      <p:pic>
        <p:nvPicPr>
          <p:cNvPr id="127" name="Grafik 126" descr="\documentclass{article}&#10;\usepackage{amsmath,amsfonts,amssymb}&#10;\usepackage{xcolor}&#10;\pagestyle{empty}&#10;%\RequirePackage{times}&#10;\begin{document}&#10;&#10;\scriptsize&#10;$z(\mathbf{r})$&#10;&#10;\end{document}" title="IguanaTex Bitmap Display">
            <a:extLst>
              <a:ext uri="{FF2B5EF4-FFF2-40B4-BE49-F238E27FC236}">
                <a16:creationId xmlns:a16="http://schemas.microsoft.com/office/drawing/2014/main" id="{CA619E00-DC5E-932E-E4A5-C979EBD2B3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3977376" y="2471393"/>
            <a:ext cx="326095" cy="178286"/>
          </a:xfrm>
          <a:prstGeom prst="rect">
            <a:avLst/>
          </a:prstGeom>
        </p:spPr>
      </p:pic>
      <p:pic>
        <p:nvPicPr>
          <p:cNvPr id="129" name="Grafik 128" descr="\documentclass{article}&#10;\usepackage{amsmath,amsfonts,amssymb}&#10;\usepackage{xcolor}&#10;\pagestyle{empty}&#10;%\RequirePackage{times}&#10;\begin{document}&#10;&#10;\scriptsize{\color{white}&#10;$s(\mathbf{r})$}&#10;&#10;\end{document}" title="IguanaTex Bitmap Display">
            <a:extLst>
              <a:ext uri="{FF2B5EF4-FFF2-40B4-BE49-F238E27FC236}">
                <a16:creationId xmlns:a16="http://schemas.microsoft.com/office/drawing/2014/main" id="{EC1278DE-DE9D-CAE0-EC63-0ED6C7A937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3977376" y="2655808"/>
            <a:ext cx="316952" cy="178286"/>
          </a:xfrm>
          <a:prstGeom prst="rect">
            <a:avLst/>
          </a:prstGeom>
        </p:spPr>
      </p:pic>
      <p:pic>
        <p:nvPicPr>
          <p:cNvPr id="131" name="Grafik 130" descr="\documentclass{article}&#10;\usepackage{amsmath,amsfonts,amssymb}&#10;\usepackage{xcolor}&#10;\pagestyle{empty}&#10;%\RequirePackage{times}&#10;\begin{document}&#10;&#10;\scriptsize&#10;$\mathcal{N}(z(\mathbf{r}), s(\mathbf{r})^2)$&#10;&#10;\end{document}" title="IguanaTex Bitmap Display">
            <a:extLst>
              <a:ext uri="{FF2B5EF4-FFF2-40B4-BE49-F238E27FC236}">
                <a16:creationId xmlns:a16="http://schemas.microsoft.com/office/drawing/2014/main" id="{F5B1C334-1B63-23A3-1EEF-3D4513B6C38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028479" y="2103517"/>
            <a:ext cx="1232762" cy="204190"/>
          </a:xfrm>
          <a:prstGeom prst="rect">
            <a:avLst/>
          </a:prstGeom>
        </p:spPr>
      </p:pic>
      <p:pic>
        <p:nvPicPr>
          <p:cNvPr id="135" name="Grafik 134" descr="\documentclass{article}&#10;\usepackage{amsmath,amsfonts,amssymb}&#10;\usepackage{xcolor}&#10;\pagestyle{empty}&#10;%\RequirePackage{times}&#10;\begin{document}&#10;&#10;\scriptsize&#10;$ \\ \mathbf{c} \\ \sigma $&#10;&#10;\end{document}" title="IguanaTex Bitmap Display">
            <a:extLst>
              <a:ext uri="{FF2B5EF4-FFF2-40B4-BE49-F238E27FC236}">
                <a16:creationId xmlns:a16="http://schemas.microsoft.com/office/drawing/2014/main" id="{6C7DCB3D-51F9-3783-2965-E3D8BED4AA6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320218" y="1980671"/>
            <a:ext cx="106667" cy="283429"/>
          </a:xfrm>
          <a:prstGeom prst="rect">
            <a:avLst/>
          </a:prstGeom>
        </p:spPr>
      </p:pic>
      <p:pic>
        <p:nvPicPr>
          <p:cNvPr id="137" name="Grafik 136" descr="\documentclass{article}&#10;\usepackage{amsmath,amsfonts,amssymb}&#10;\usepackage{xcolor}&#10;\pagestyle{empty}&#10;%\RequirePackage{times}&#10;\begin{document}&#10;&#10;$\mathcal{L} = \displaystyle\sum_{\mathbf{r}\in R}\Big(\mathcal{L}_{\mathrm{color}}(\mathbf{r}) + \lambda \mathcal{L}_{\mathrm{depth}}(\mathbf{r})\Big)$&#10;&#10;\end{document}" title="IguanaTex Bitmap Display">
            <a:extLst>
              <a:ext uri="{FF2B5EF4-FFF2-40B4-BE49-F238E27FC236}">
                <a16:creationId xmlns:a16="http://schemas.microsoft.com/office/drawing/2014/main" id="{C84E202E-AFED-E657-7128-4ECFD4C6698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3557972" y="3826355"/>
            <a:ext cx="3585524" cy="608000"/>
          </a:xfrm>
          <a:prstGeom prst="rect">
            <a:avLst/>
          </a:prstGeom>
        </p:spPr>
      </p:pic>
      <p:pic>
        <p:nvPicPr>
          <p:cNvPr id="139" name="Grafik 138" descr="\documentclass{article}&#10;\usepackage{amsmath,amsfonts,amssymb}&#10;\usepackage{xcolor}&#10;\pagestyle{empty}&#10;%\RequirePackage{times}&#10;\begin{document}&#10;\scriptsize&#10;$\mathbf{p}_i \, ,$&#10;&#10;\end{document}" title="IguanaTex Bitmap Display">
            <a:extLst>
              <a:ext uri="{FF2B5EF4-FFF2-40B4-BE49-F238E27FC236}">
                <a16:creationId xmlns:a16="http://schemas.microsoft.com/office/drawing/2014/main" id="{9918EAAB-6C11-CFC2-52E1-BFD045F462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022788" y="1482988"/>
            <a:ext cx="277052" cy="116157"/>
          </a:xfrm>
          <a:prstGeom prst="rect">
            <a:avLst/>
          </a:prstGeom>
        </p:spPr>
      </p:pic>
      <p:pic>
        <p:nvPicPr>
          <p:cNvPr id="141" name="Grafik 140" descr="\documentclass{article}&#10;\usepackage{amsmath,amsfonts,amssymb}&#10;\usepackage{xcolor}&#10;\pagestyle{empty}&#10;%\RequirePackage{times}&#10;\begin{document}&#10;\scriptsize&#10;$K$&#10;&#10;\end{document}" title="IguanaTex Bitmap Display">
            <a:extLst>
              <a:ext uri="{FF2B5EF4-FFF2-40B4-BE49-F238E27FC236}">
                <a16:creationId xmlns:a16="http://schemas.microsoft.com/office/drawing/2014/main" id="{DD8757F7-6F66-A078-E546-4121784B7C0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400920" y="1432834"/>
            <a:ext cx="162266" cy="121440"/>
          </a:xfrm>
          <a:prstGeom prst="rect">
            <a:avLst/>
          </a:prstGeom>
        </p:spPr>
      </p:pic>
      <p:pic>
        <p:nvPicPr>
          <p:cNvPr id="142" name="Grafik 141" descr="\documentclass{article}&#10;\usepackage{amsmath,amsfonts,amssymb}&#10;\usepackage{xcolor}&#10;\pagestyle{empty}&#10;%\RequirePackage{times}&#10;\begin{document}&#10;&#10;\scriptsize&#10;$ \\ \mathbf{x} \\ \mathbf{d} $&#10;&#10;\end{document}" title="IguanaTex Bitmap Display">
            <a:extLst>
              <a:ext uri="{FF2B5EF4-FFF2-40B4-BE49-F238E27FC236}">
                <a16:creationId xmlns:a16="http://schemas.microsoft.com/office/drawing/2014/main" id="{F8FDE2FB-ED52-A106-4E79-23FEDACF9E9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6463420" y="1988267"/>
            <a:ext cx="112687" cy="2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0.00104 -0.10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7 L 2.22222E-6 -0.108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17" grpId="0"/>
      <p:bldP spid="1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AF104EEA-7C56-CCF7-C67D-D59F16080996}"/>
              </a:ext>
            </a:extLst>
          </p:cNvPr>
          <p:cNvSpPr/>
          <p:nvPr/>
        </p:nvSpPr>
        <p:spPr>
          <a:xfrm>
            <a:off x="6701589" y="1804737"/>
            <a:ext cx="842211" cy="245978"/>
          </a:xfrm>
          <a:custGeom>
            <a:avLst/>
            <a:gdLst>
              <a:gd name="connsiteX0" fmla="*/ 842211 w 842211"/>
              <a:gd name="connsiteY0" fmla="*/ 0 h 245978"/>
              <a:gd name="connsiteX1" fmla="*/ 697832 w 842211"/>
              <a:gd name="connsiteY1" fmla="*/ 168442 h 245978"/>
              <a:gd name="connsiteX2" fmla="*/ 469232 w 842211"/>
              <a:gd name="connsiteY2" fmla="*/ 240631 h 245978"/>
              <a:gd name="connsiteX3" fmla="*/ 132348 w 842211"/>
              <a:gd name="connsiteY3" fmla="*/ 240631 h 245978"/>
              <a:gd name="connsiteX4" fmla="*/ 0 w 842211"/>
              <a:gd name="connsiteY4" fmla="*/ 240631 h 245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211" h="245978">
                <a:moveTo>
                  <a:pt x="842211" y="0"/>
                </a:moveTo>
                <a:cubicBezTo>
                  <a:pt x="801103" y="64168"/>
                  <a:pt x="759995" y="128337"/>
                  <a:pt x="697832" y="168442"/>
                </a:cubicBezTo>
                <a:cubicBezTo>
                  <a:pt x="635669" y="208547"/>
                  <a:pt x="563479" y="228600"/>
                  <a:pt x="469232" y="240631"/>
                </a:cubicBezTo>
                <a:cubicBezTo>
                  <a:pt x="374985" y="252662"/>
                  <a:pt x="132348" y="240631"/>
                  <a:pt x="132348" y="240631"/>
                </a:cubicBezTo>
                <a:lnTo>
                  <a:pt x="0" y="240631"/>
                </a:lnTo>
              </a:path>
            </a:pathLst>
          </a:custGeom>
          <a:noFill/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B2243D2-35EE-B696-A780-CB72114B42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50" y="469453"/>
            <a:ext cx="1410156" cy="105761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80D552B-2776-B2BF-FC16-242FD0E95C93}"/>
              </a:ext>
            </a:extLst>
          </p:cNvPr>
          <p:cNvSpPr txBox="1"/>
          <p:nvPr/>
        </p:nvSpPr>
        <p:spPr>
          <a:xfrm>
            <a:off x="6523765" y="123460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Dense</a:t>
            </a:r>
            <a:r>
              <a:rPr lang="de-DE" sz="16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7740136-F7DF-EFDA-968D-E8FFA2B37EE0}"/>
              </a:ext>
            </a:extLst>
          </p:cNvPr>
          <p:cNvSpPr/>
          <p:nvPr/>
        </p:nvSpPr>
        <p:spPr>
          <a:xfrm>
            <a:off x="5726779" y="2038921"/>
            <a:ext cx="500973" cy="2176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545005-B252-AE31-1C07-AF0EA3C60B3B}"/>
              </a:ext>
            </a:extLst>
          </p:cNvPr>
          <p:cNvSpPr/>
          <p:nvPr/>
        </p:nvSpPr>
        <p:spPr>
          <a:xfrm>
            <a:off x="6007520" y="1821103"/>
            <a:ext cx="380325" cy="2176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6CA1551-3E37-602D-7653-BEBCD23F81F0}"/>
              </a:ext>
            </a:extLst>
          </p:cNvPr>
          <p:cNvSpPr/>
          <p:nvPr/>
        </p:nvSpPr>
        <p:spPr>
          <a:xfrm>
            <a:off x="5477168" y="1817107"/>
            <a:ext cx="380325" cy="2176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3F79268-F6F2-6BB3-F1E1-E787A746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98232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B49FB8-E436-A975-68DD-E36725961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A3B458A-C80A-AA29-08DA-D11D08486FAF}"/>
              </a:ext>
            </a:extLst>
          </p:cNvPr>
          <p:cNvCxnSpPr>
            <a:cxnSpLocks/>
          </p:cNvCxnSpPr>
          <p:nvPr/>
        </p:nvCxnSpPr>
        <p:spPr>
          <a:xfrm flipV="1">
            <a:off x="424566" y="4309170"/>
            <a:ext cx="1888789" cy="49241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775C0A25-489F-C3D2-C0C6-E5476B076233}"/>
              </a:ext>
            </a:extLst>
          </p:cNvPr>
          <p:cNvSpPr/>
          <p:nvPr/>
        </p:nvSpPr>
        <p:spPr>
          <a:xfrm>
            <a:off x="1157144" y="4557229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E3C8E0F-E70C-CE78-9119-1DDBC3AD0E1D}"/>
              </a:ext>
            </a:extLst>
          </p:cNvPr>
          <p:cNvSpPr/>
          <p:nvPr/>
        </p:nvSpPr>
        <p:spPr>
          <a:xfrm>
            <a:off x="1291558" y="4521172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C48A24C-7440-C9BE-2D40-60C164AE5C1D}"/>
              </a:ext>
            </a:extLst>
          </p:cNvPr>
          <p:cNvSpPr/>
          <p:nvPr/>
        </p:nvSpPr>
        <p:spPr>
          <a:xfrm>
            <a:off x="1378525" y="4499943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D623C7D-545C-3A2E-D44A-1B6E2BFBAB9A}"/>
              </a:ext>
            </a:extLst>
          </p:cNvPr>
          <p:cNvSpPr/>
          <p:nvPr/>
        </p:nvSpPr>
        <p:spPr>
          <a:xfrm>
            <a:off x="1472874" y="4473423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E56E3E8-C3DD-C3AB-46FA-B7BDC7A647B8}"/>
              </a:ext>
            </a:extLst>
          </p:cNvPr>
          <p:cNvSpPr/>
          <p:nvPr/>
        </p:nvSpPr>
        <p:spPr>
          <a:xfrm>
            <a:off x="1594186" y="4439820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E2CD96E-4266-9A1A-B96A-795930DAD8F5}"/>
              </a:ext>
            </a:extLst>
          </p:cNvPr>
          <p:cNvSpPr/>
          <p:nvPr/>
        </p:nvSpPr>
        <p:spPr>
          <a:xfrm>
            <a:off x="1771636" y="4395794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537E790-275F-CE69-5619-85EE2D5451D5}"/>
              </a:ext>
            </a:extLst>
          </p:cNvPr>
          <p:cNvSpPr/>
          <p:nvPr/>
        </p:nvSpPr>
        <p:spPr>
          <a:xfrm>
            <a:off x="2057055" y="4324305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D4AF2E1-14D8-770D-72D8-81F53118F949}"/>
              </a:ext>
            </a:extLst>
          </p:cNvPr>
          <p:cNvSpPr/>
          <p:nvPr/>
        </p:nvSpPr>
        <p:spPr>
          <a:xfrm>
            <a:off x="1007686" y="4601228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7726248-4DC1-5951-C507-C0C888D63DC0}"/>
              </a:ext>
            </a:extLst>
          </p:cNvPr>
          <p:cNvSpPr/>
          <p:nvPr/>
        </p:nvSpPr>
        <p:spPr>
          <a:xfrm>
            <a:off x="531315" y="4720174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50556B8-9505-A1AE-3276-3BF36794D363}"/>
              </a:ext>
            </a:extLst>
          </p:cNvPr>
          <p:cNvCxnSpPr>
            <a:cxnSpLocks/>
          </p:cNvCxnSpPr>
          <p:nvPr/>
        </p:nvCxnSpPr>
        <p:spPr>
          <a:xfrm>
            <a:off x="2208901" y="4240140"/>
            <a:ext cx="271099" cy="2789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334FED6-D916-9467-8B5E-531D798A92E6}"/>
              </a:ext>
            </a:extLst>
          </p:cNvPr>
          <p:cNvCxnSpPr>
            <a:cxnSpLocks/>
          </p:cNvCxnSpPr>
          <p:nvPr/>
        </p:nvCxnSpPr>
        <p:spPr>
          <a:xfrm flipH="1">
            <a:off x="2248485" y="4268036"/>
            <a:ext cx="221305" cy="14347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6" name="Bogen 35">
            <a:extLst>
              <a:ext uri="{FF2B5EF4-FFF2-40B4-BE49-F238E27FC236}">
                <a16:creationId xmlns:a16="http://schemas.microsoft.com/office/drawing/2014/main" id="{7947F7FC-1995-8CE5-A69D-9D9771DEC9D6}"/>
              </a:ext>
            </a:extLst>
          </p:cNvPr>
          <p:cNvSpPr/>
          <p:nvPr/>
        </p:nvSpPr>
        <p:spPr>
          <a:xfrm rot="12867662">
            <a:off x="2310181" y="4128138"/>
            <a:ext cx="302401" cy="302401"/>
          </a:xfrm>
          <a:prstGeom prst="arc">
            <a:avLst>
              <a:gd name="adj1" fmla="val 17839201"/>
              <a:gd name="adj2" fmla="val 20335011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 1104" descr="\documentclass{article}&#10;\usepackage{amsmath}&#10;\usepackage{xcolor}&#10;\pagestyle{empty}&#10;\RequirePackage{times}&#10;\begin{document}&#10;&#10;\footnotesize&#10;$\mathbf{r}$&#10;&#10;\end{document}" title="IguanaTex Vector Display">
            <a:extLst>
              <a:ext uri="{FF2B5EF4-FFF2-40B4-BE49-F238E27FC236}">
                <a16:creationId xmlns:a16="http://schemas.microsoft.com/office/drawing/2014/main" id="{3D2D54E4-C5CA-8C29-2337-D352C1F1BF78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121609" y="4458007"/>
            <a:ext cx="73783" cy="77667"/>
          </a:xfrm>
          <a:custGeom>
            <a:avLst/>
            <a:gdLst>
              <a:gd name="T0" fmla="*/ 73 w 169"/>
              <a:gd name="T1" fmla="*/ 95 h 180"/>
              <a:gd name="T2" fmla="*/ 123 w 169"/>
              <a:gd name="T3" fmla="*/ 17 h 180"/>
              <a:gd name="T4" fmla="*/ 117 w 169"/>
              <a:gd name="T5" fmla="*/ 35 h 180"/>
              <a:gd name="T6" fmla="*/ 143 w 169"/>
              <a:gd name="T7" fmla="*/ 61 h 180"/>
              <a:gd name="T8" fmla="*/ 169 w 169"/>
              <a:gd name="T9" fmla="*/ 35 h 180"/>
              <a:gd name="T10" fmla="*/ 124 w 169"/>
              <a:gd name="T11" fmla="*/ 0 h 180"/>
              <a:gd name="T12" fmla="*/ 68 w 169"/>
              <a:gd name="T13" fmla="*/ 43 h 180"/>
              <a:gd name="T14" fmla="*/ 67 w 169"/>
              <a:gd name="T15" fmla="*/ 43 h 180"/>
              <a:gd name="T16" fmla="*/ 67 w 169"/>
              <a:gd name="T17" fmla="*/ 0 h 180"/>
              <a:gd name="T18" fmla="*/ 0 w 169"/>
              <a:gd name="T19" fmla="*/ 4 h 180"/>
              <a:gd name="T20" fmla="*/ 0 w 169"/>
              <a:gd name="T21" fmla="*/ 24 h 180"/>
              <a:gd name="T22" fmla="*/ 26 w 169"/>
              <a:gd name="T23" fmla="*/ 40 h 180"/>
              <a:gd name="T24" fmla="*/ 26 w 169"/>
              <a:gd name="T25" fmla="*/ 159 h 180"/>
              <a:gd name="T26" fmla="*/ 0 w 169"/>
              <a:gd name="T27" fmla="*/ 159 h 180"/>
              <a:gd name="T28" fmla="*/ 0 w 169"/>
              <a:gd name="T29" fmla="*/ 180 h 180"/>
              <a:gd name="T30" fmla="*/ 51 w 169"/>
              <a:gd name="T31" fmla="*/ 179 h 180"/>
              <a:gd name="T32" fmla="*/ 105 w 169"/>
              <a:gd name="T33" fmla="*/ 180 h 180"/>
              <a:gd name="T34" fmla="*/ 105 w 169"/>
              <a:gd name="T35" fmla="*/ 159 h 180"/>
              <a:gd name="T36" fmla="*/ 73 w 169"/>
              <a:gd name="T37" fmla="*/ 159 h 180"/>
              <a:gd name="T38" fmla="*/ 73 w 169"/>
              <a:gd name="T39" fmla="*/ 9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9" h="180">
                <a:moveTo>
                  <a:pt x="73" y="95"/>
                </a:moveTo>
                <a:cubicBezTo>
                  <a:pt x="73" y="63"/>
                  <a:pt x="85" y="18"/>
                  <a:pt x="123" y="17"/>
                </a:cubicBezTo>
                <a:cubicBezTo>
                  <a:pt x="123" y="18"/>
                  <a:pt x="117" y="24"/>
                  <a:pt x="117" y="35"/>
                </a:cubicBezTo>
                <a:cubicBezTo>
                  <a:pt x="117" y="51"/>
                  <a:pt x="128" y="61"/>
                  <a:pt x="143" y="61"/>
                </a:cubicBezTo>
                <a:cubicBezTo>
                  <a:pt x="158" y="61"/>
                  <a:pt x="169" y="51"/>
                  <a:pt x="169" y="35"/>
                </a:cubicBezTo>
                <a:cubicBezTo>
                  <a:pt x="169" y="13"/>
                  <a:pt x="147" y="0"/>
                  <a:pt x="124" y="0"/>
                </a:cubicBezTo>
                <a:cubicBezTo>
                  <a:pt x="90" y="0"/>
                  <a:pt x="74" y="28"/>
                  <a:pt x="68" y="43"/>
                </a:cubicBezTo>
                <a:lnTo>
                  <a:pt x="67" y="43"/>
                </a:lnTo>
                <a:lnTo>
                  <a:pt x="67" y="0"/>
                </a:lnTo>
                <a:lnTo>
                  <a:pt x="0" y="4"/>
                </a:lnTo>
                <a:lnTo>
                  <a:pt x="0" y="24"/>
                </a:lnTo>
                <a:cubicBezTo>
                  <a:pt x="24" y="24"/>
                  <a:pt x="26" y="24"/>
                  <a:pt x="26" y="40"/>
                </a:cubicBezTo>
                <a:lnTo>
                  <a:pt x="26" y="159"/>
                </a:lnTo>
                <a:lnTo>
                  <a:pt x="0" y="159"/>
                </a:lnTo>
                <a:lnTo>
                  <a:pt x="0" y="180"/>
                </a:lnTo>
                <a:cubicBezTo>
                  <a:pt x="23" y="179"/>
                  <a:pt x="27" y="179"/>
                  <a:pt x="51" y="179"/>
                </a:cubicBezTo>
                <a:cubicBezTo>
                  <a:pt x="74" y="179"/>
                  <a:pt x="75" y="179"/>
                  <a:pt x="105" y="180"/>
                </a:cubicBezTo>
                <a:lnTo>
                  <a:pt x="105" y="159"/>
                </a:lnTo>
                <a:lnTo>
                  <a:pt x="73" y="159"/>
                </a:lnTo>
                <a:lnTo>
                  <a:pt x="73" y="95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F3E47F71-8BAC-19F7-65B8-7397E0606FAE}"/>
              </a:ext>
            </a:extLst>
          </p:cNvPr>
          <p:cNvSpPr/>
          <p:nvPr/>
        </p:nvSpPr>
        <p:spPr>
          <a:xfrm>
            <a:off x="6239784" y="1305813"/>
            <a:ext cx="225778" cy="417689"/>
          </a:xfrm>
          <a:custGeom>
            <a:avLst/>
            <a:gdLst>
              <a:gd name="connsiteX0" fmla="*/ 225778 w 225778"/>
              <a:gd name="connsiteY0" fmla="*/ 0 h 417689"/>
              <a:gd name="connsiteX1" fmla="*/ 45155 w 225778"/>
              <a:gd name="connsiteY1" fmla="*/ 214489 h 417689"/>
              <a:gd name="connsiteX2" fmla="*/ 0 w 225778"/>
              <a:gd name="connsiteY2" fmla="*/ 417689 h 41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8" h="417689">
                <a:moveTo>
                  <a:pt x="225778" y="0"/>
                </a:moveTo>
                <a:cubicBezTo>
                  <a:pt x="154281" y="72437"/>
                  <a:pt x="82785" y="144874"/>
                  <a:pt x="45155" y="214489"/>
                </a:cubicBezTo>
                <a:cubicBezTo>
                  <a:pt x="7525" y="284104"/>
                  <a:pt x="3762" y="350896"/>
                  <a:pt x="0" y="417689"/>
                </a:cubicBezTo>
              </a:path>
            </a:pathLst>
          </a:custGeom>
          <a:noFill/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9414588-7661-6FDB-FD20-C9A22FAAB786}"/>
              </a:ext>
            </a:extLst>
          </p:cNvPr>
          <p:cNvSpPr/>
          <p:nvPr/>
        </p:nvSpPr>
        <p:spPr>
          <a:xfrm>
            <a:off x="3476868" y="4073332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17A9713-2DCE-4DEA-38E6-D5A6553F479E}"/>
              </a:ext>
            </a:extLst>
          </p:cNvPr>
          <p:cNvSpPr/>
          <p:nvPr/>
        </p:nvSpPr>
        <p:spPr>
          <a:xfrm>
            <a:off x="3705683" y="4073332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1E53FB7-4945-20AC-0592-20D41A5A56B4}"/>
              </a:ext>
            </a:extLst>
          </p:cNvPr>
          <p:cNvSpPr/>
          <p:nvPr/>
        </p:nvSpPr>
        <p:spPr>
          <a:xfrm>
            <a:off x="3934497" y="4073331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139BC00-38BF-BAD9-00EF-90BB5FA4A4EF}"/>
              </a:ext>
            </a:extLst>
          </p:cNvPr>
          <p:cNvSpPr txBox="1"/>
          <p:nvPr/>
        </p:nvSpPr>
        <p:spPr>
          <a:xfrm>
            <a:off x="3186848" y="3792116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Radiance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Field</a:t>
            </a:r>
          </a:p>
        </p:txBody>
      </p:sp>
      <p:pic>
        <p:nvPicPr>
          <p:cNvPr id="63" name="Grafik 62" descr="\documentclass{article}&#10;\usepackage{amsmath,amsfonts,amssymb}&#10;\usepackage{xcolor}&#10;\pagestyle{empty}&#10;%\RequirePackage{times}&#10;\begin{document}&#10;&#10;\scriptsize&#10;$ \\ \mathbf{x} \\ \mathbf{d} $&#10;&#10;\end{document}" title="IguanaTex Bitmap Display">
            <a:extLst>
              <a:ext uri="{FF2B5EF4-FFF2-40B4-BE49-F238E27FC236}">
                <a16:creationId xmlns:a16="http://schemas.microsoft.com/office/drawing/2014/main" id="{3426F0A4-B4A3-E9C8-E3E3-C20249DC42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313412" y="4300816"/>
            <a:ext cx="112687" cy="282164"/>
          </a:xfrm>
          <a:prstGeom prst="rect">
            <a:avLst/>
          </a:prstGeom>
        </p:spPr>
      </p:pic>
      <p:pic>
        <p:nvPicPr>
          <p:cNvPr id="49" name="Grafik 48" descr="\documentclass{article}&#10;\usepackage{amsmath,amsfonts,amssymb}&#10;\usepackage{xcolor}&#10;\pagestyle{empty}&#10;%\RequirePackage{times}&#10;\begin{document}&#10;&#10;\scriptsize&#10;$ \\ \mathbf{c} \\ \sigma $&#10;&#10;\end{document}" title="IguanaTex Bitmap Display">
            <a:extLst>
              <a:ext uri="{FF2B5EF4-FFF2-40B4-BE49-F238E27FC236}">
                <a16:creationId xmlns:a16="http://schemas.microsoft.com/office/drawing/2014/main" id="{533D24F7-FEC8-705F-DE95-9257E04908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146089" y="4308070"/>
            <a:ext cx="106667" cy="283429"/>
          </a:xfrm>
          <a:prstGeom prst="rect">
            <a:avLst/>
          </a:prstGeom>
        </p:spPr>
      </p:pic>
      <p:pic>
        <p:nvPicPr>
          <p:cNvPr id="3" name="Grafik 2" descr="\documentclass{article}&#10;\usepackage{amsmath,amsfonts,amssymb}&#10;\usepackage{xcolor}&#10;\pagestyle{empty}&#10;%\RequirePackage{times}&#10;\begin{document}&#10;$&#10;\mathcal{L}_{\mathrm{depth}}(\mathbf{r}) = \log\left(\hat{s}(\mathbf{r})^2\right) + \frac{\left(\hat{z}(\mathbf{r}) - z(\mathbf{r})\right)^2}{\hat{s}(\mathbf{r})^2}&#10;$&#10;\end{document}" title="IguanaTex Bitmap Display">
            <a:extLst>
              <a:ext uri="{FF2B5EF4-FFF2-40B4-BE49-F238E27FC236}">
                <a16:creationId xmlns:a16="http://schemas.microsoft.com/office/drawing/2014/main" id="{6F436959-C297-62C1-683F-F1008593E4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594095" y="1821103"/>
            <a:ext cx="3955809" cy="414476"/>
          </a:xfrm>
          <a:prstGeom prst="rect">
            <a:avLst/>
          </a:prstGeom>
        </p:spPr>
      </p:pic>
      <p:pic>
        <p:nvPicPr>
          <p:cNvPr id="8" name="Grafik 7" descr="\documentclass{article}&#10;\usepackage{amsmath,amsfonts,amssymb}&#10;\usepackage{xcolor}&#10;\pagestyle{empty}&#10;%\RequirePackage{times}&#10;\begin{document}&#10;$&#10;\hat{z}(\mathbf{r}) = \sum_{k=1}^{K}w_kt_k&#10;$&#10;\end{document}" title="IguanaTex Bitmap Display">
            <a:extLst>
              <a:ext uri="{FF2B5EF4-FFF2-40B4-BE49-F238E27FC236}">
                <a16:creationId xmlns:a16="http://schemas.microsoft.com/office/drawing/2014/main" id="{E89FB003-52B0-0B52-2395-365804D642D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176934" y="2591114"/>
            <a:ext cx="1959619" cy="326095"/>
          </a:xfrm>
          <a:prstGeom prst="rect">
            <a:avLst/>
          </a:prstGeom>
        </p:spPr>
      </p:pic>
      <p:pic>
        <p:nvPicPr>
          <p:cNvPr id="10" name="Grafik 9" descr="\documentclass{article}&#10;\usepackage{amsmath,amsfonts,amssymb}&#10;\usepackage{xcolor}&#10;\pagestyle{empty}&#10;%\RequirePackage{times}&#10;\begin{document}&#10;$&#10;\hat{s}(\mathbf{r})^2 = \sum_{k=1}^{K}w_k(t_k - \hat{z}(\mathbf{r}))^2&#10;$&#10;\end{document}" title="IguanaTex Bitmap Display">
            <a:extLst>
              <a:ext uri="{FF2B5EF4-FFF2-40B4-BE49-F238E27FC236}">
                <a16:creationId xmlns:a16="http://schemas.microsoft.com/office/drawing/2014/main" id="{D5719316-9D57-13A0-EC6E-1564496426A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83304" y="2588301"/>
            <a:ext cx="3128381" cy="32609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CCF2C3-60C8-8C3E-F399-0DEE86C156AC}"/>
              </a:ext>
            </a:extLst>
          </p:cNvPr>
          <p:cNvSpPr txBox="1"/>
          <p:nvPr/>
        </p:nvSpPr>
        <p:spPr>
          <a:xfrm>
            <a:off x="5583304" y="834686"/>
            <a:ext cx="831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B7F94E2-97AF-C0FE-7681-CB38E2DB6EEA}"/>
              </a:ext>
            </a:extLst>
          </p:cNvPr>
          <p:cNvSpPr txBox="1"/>
          <p:nvPr/>
        </p:nvSpPr>
        <p:spPr>
          <a:xfrm>
            <a:off x="324120" y="2591114"/>
            <a:ext cx="2405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b="1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 </a:t>
            </a:r>
            <a:r>
              <a:rPr lang="de-DE" sz="1600" b="1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de-DE" sz="16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76FAC87-5D5F-8672-0A6A-96DDECC4641D}"/>
              </a:ext>
            </a:extLst>
          </p:cNvPr>
          <p:cNvSpPr/>
          <p:nvPr/>
        </p:nvSpPr>
        <p:spPr>
          <a:xfrm>
            <a:off x="4363198" y="1853203"/>
            <a:ext cx="617874" cy="32609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368E2710-A7FE-6418-2C9F-6EB883A6DD26}"/>
              </a:ext>
            </a:extLst>
          </p:cNvPr>
          <p:cNvSpPr/>
          <p:nvPr/>
        </p:nvSpPr>
        <p:spPr>
          <a:xfrm>
            <a:off x="5113421" y="2117558"/>
            <a:ext cx="372979" cy="445168"/>
          </a:xfrm>
          <a:custGeom>
            <a:avLst/>
            <a:gdLst>
              <a:gd name="connsiteX0" fmla="*/ 0 w 372979"/>
              <a:gd name="connsiteY0" fmla="*/ 445168 h 445168"/>
              <a:gd name="connsiteX1" fmla="*/ 264695 w 372979"/>
              <a:gd name="connsiteY1" fmla="*/ 216568 h 445168"/>
              <a:gd name="connsiteX2" fmla="*/ 372979 w 372979"/>
              <a:gd name="connsiteY2" fmla="*/ 0 h 44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979" h="445168">
                <a:moveTo>
                  <a:pt x="0" y="445168"/>
                </a:moveTo>
                <a:cubicBezTo>
                  <a:pt x="101266" y="367965"/>
                  <a:pt x="202532" y="290763"/>
                  <a:pt x="264695" y="216568"/>
                </a:cubicBezTo>
                <a:cubicBezTo>
                  <a:pt x="326858" y="142373"/>
                  <a:pt x="349918" y="71186"/>
                  <a:pt x="372979" y="0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B762440D-48AE-C012-09E7-CA785D99BDFC}"/>
              </a:ext>
            </a:extLst>
          </p:cNvPr>
          <p:cNvSpPr/>
          <p:nvPr/>
        </p:nvSpPr>
        <p:spPr>
          <a:xfrm>
            <a:off x="4860758" y="2237874"/>
            <a:ext cx="697831" cy="360947"/>
          </a:xfrm>
          <a:custGeom>
            <a:avLst/>
            <a:gdLst>
              <a:gd name="connsiteX0" fmla="*/ 0 w 697831"/>
              <a:gd name="connsiteY0" fmla="*/ 0 h 360947"/>
              <a:gd name="connsiteX1" fmla="*/ 252663 w 697831"/>
              <a:gd name="connsiteY1" fmla="*/ 168442 h 360947"/>
              <a:gd name="connsiteX2" fmla="*/ 697831 w 697831"/>
              <a:gd name="connsiteY2" fmla="*/ 360947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31" h="360947">
                <a:moveTo>
                  <a:pt x="0" y="0"/>
                </a:moveTo>
                <a:cubicBezTo>
                  <a:pt x="68179" y="54142"/>
                  <a:pt x="136358" y="108284"/>
                  <a:pt x="252663" y="168442"/>
                </a:cubicBezTo>
                <a:cubicBezTo>
                  <a:pt x="368968" y="228600"/>
                  <a:pt x="533399" y="294773"/>
                  <a:pt x="697831" y="360947"/>
                </a:cubicBezTo>
              </a:path>
            </a:pathLst>
          </a:custGeom>
          <a:noFill/>
          <a:ln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789DE862-8CCF-1E71-2FDC-3AAC7A93779B}"/>
              </a:ext>
            </a:extLst>
          </p:cNvPr>
          <p:cNvSpPr/>
          <p:nvPr/>
        </p:nvSpPr>
        <p:spPr>
          <a:xfrm>
            <a:off x="5835316" y="2334126"/>
            <a:ext cx="132347" cy="240632"/>
          </a:xfrm>
          <a:custGeom>
            <a:avLst/>
            <a:gdLst>
              <a:gd name="connsiteX0" fmla="*/ 0 w 132347"/>
              <a:gd name="connsiteY0" fmla="*/ 240632 h 240632"/>
              <a:gd name="connsiteX1" fmla="*/ 84221 w 132347"/>
              <a:gd name="connsiteY1" fmla="*/ 120316 h 240632"/>
              <a:gd name="connsiteX2" fmla="*/ 132347 w 132347"/>
              <a:gd name="connsiteY2" fmla="*/ 0 h 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47" h="240632">
                <a:moveTo>
                  <a:pt x="0" y="240632"/>
                </a:moveTo>
                <a:cubicBezTo>
                  <a:pt x="31081" y="200526"/>
                  <a:pt x="62163" y="160421"/>
                  <a:pt x="84221" y="120316"/>
                </a:cubicBezTo>
                <a:cubicBezTo>
                  <a:pt x="106279" y="80211"/>
                  <a:pt x="119313" y="40105"/>
                  <a:pt x="132347" y="0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6ED2A54-F4B6-A6C7-EB6D-8591ABC9634E}"/>
              </a:ext>
            </a:extLst>
          </p:cNvPr>
          <p:cNvCxnSpPr>
            <a:cxnSpLocks/>
          </p:cNvCxnSpPr>
          <p:nvPr/>
        </p:nvCxnSpPr>
        <p:spPr>
          <a:xfrm flipV="1">
            <a:off x="1758651" y="4040024"/>
            <a:ext cx="661453" cy="17244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6B87E285-4758-36DB-497F-BA08F73A99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41817" y="4204456"/>
            <a:ext cx="661453" cy="17244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61" name="Grafik 60" descr="\documentclass{article}&#10;\usepackage{amsmath,amsfonts,amssymb}&#10;\usepackage{xcolor}&#10;\pagestyle{empty}&#10;%\RequirePackage{times}&#10;\begin{document}&#10;&#10;$t_k$&#10;&#10;\end{document}" title="IguanaTex Bitmap Display">
            <a:extLst>
              <a:ext uri="{FF2B5EF4-FFF2-40B4-BE49-F238E27FC236}">
                <a16:creationId xmlns:a16="http://schemas.microsoft.com/office/drawing/2014/main" id="{85FB4EA4-6995-1FC2-5FDF-E021D9FBEE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961356" y="3891073"/>
            <a:ext cx="187429" cy="196571"/>
          </a:xfrm>
          <a:prstGeom prst="rect">
            <a:avLst/>
          </a:prstGeom>
        </p:spPr>
      </p:pic>
      <p:sp>
        <p:nvSpPr>
          <p:cNvPr id="64" name="Pfeil: nach rechts 63">
            <a:extLst>
              <a:ext uri="{FF2B5EF4-FFF2-40B4-BE49-F238E27FC236}">
                <a16:creationId xmlns:a16="http://schemas.microsoft.com/office/drawing/2014/main" id="{70ADF3C1-BF20-C8D7-AE83-A9B6771D05E4}"/>
              </a:ext>
            </a:extLst>
          </p:cNvPr>
          <p:cNvSpPr/>
          <p:nvPr/>
        </p:nvSpPr>
        <p:spPr>
          <a:xfrm>
            <a:off x="2710299" y="4256707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: nach rechts 64">
            <a:extLst>
              <a:ext uri="{FF2B5EF4-FFF2-40B4-BE49-F238E27FC236}">
                <a16:creationId xmlns:a16="http://schemas.microsoft.com/office/drawing/2014/main" id="{02845AA5-EAA3-06FC-34D8-845EA56BAC27}"/>
              </a:ext>
            </a:extLst>
          </p:cNvPr>
          <p:cNvSpPr/>
          <p:nvPr/>
        </p:nvSpPr>
        <p:spPr>
          <a:xfrm>
            <a:off x="4516651" y="4240140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Grafik 70" descr="\documentclass{article}&#10;\usepackage{amsmath,amsfonts,amssymb}&#10;\usepackage{xcolor}&#10;\pagestyle{empty}&#10;%\RequirePackage{times}&#10;\begin{document}&#10;$ \\&#10;w_k = T_k\alpha_k&#10;$&#10;&#10;\end{document}" title="IguanaTex Bitmap Display">
            <a:extLst>
              <a:ext uri="{FF2B5EF4-FFF2-40B4-BE49-F238E27FC236}">
                <a16:creationId xmlns:a16="http://schemas.microsoft.com/office/drawing/2014/main" id="{1E70D6D5-A4A5-C799-E143-0C2A364EC66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221053" y="3310154"/>
            <a:ext cx="1173142" cy="210400"/>
          </a:xfrm>
          <a:prstGeom prst="rect">
            <a:avLst/>
          </a:prstGeom>
        </p:spPr>
      </p:pic>
      <p:pic>
        <p:nvPicPr>
          <p:cNvPr id="75" name="Grafik 74" descr="\documentclass{article}&#10;\usepackage{amsmath,amsfonts,amssymb}&#10;\usepackage{xcolor}&#10;\pagestyle{empty}&#10;%\RequirePackage{times}&#10;\begin{document}&#10;\scriptsize&#10;$ \\&#10;\alpha_k = \left(1 - \exp(-\sigma_k\delta_k)\right) \\&#10;T_k = \exp \left( -\sum_{k'=1}^{k} \sigma_{k'}\delta_{k'}\right) \\&#10;\delta_k = t_{k+1} - t_k&#10;$&#10;&#10;\end{document}" title="IguanaTex Bitmap Display">
            <a:extLst>
              <a:ext uri="{FF2B5EF4-FFF2-40B4-BE49-F238E27FC236}">
                <a16:creationId xmlns:a16="http://schemas.microsoft.com/office/drawing/2014/main" id="{62F31D6E-A8BE-2FA7-FD14-B8357A6144D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221053" y="4087644"/>
            <a:ext cx="2447104" cy="719095"/>
          </a:xfrm>
          <a:prstGeom prst="rect">
            <a:avLst/>
          </a:prstGeom>
        </p:spPr>
      </p:pic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46887196-0CF8-F2A9-135A-2126C06A8B1D}"/>
              </a:ext>
            </a:extLst>
          </p:cNvPr>
          <p:cNvSpPr/>
          <p:nvPr/>
        </p:nvSpPr>
        <p:spPr>
          <a:xfrm rot="16200000">
            <a:off x="5662977" y="3590815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C4CC9E2-8CEC-0B7A-69EE-A96166E445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52" y="868299"/>
            <a:ext cx="1410157" cy="10576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F7DF10F-681E-1B69-F61B-0991AE32B908}"/>
              </a:ext>
            </a:extLst>
          </p:cNvPr>
          <p:cNvSpPr txBox="1"/>
          <p:nvPr/>
        </p:nvSpPr>
        <p:spPr>
          <a:xfrm>
            <a:off x="7531865" y="1903856"/>
            <a:ext cx="1499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de-DE" sz="16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Uncertainty</a:t>
            </a:r>
            <a:endParaRPr lang="de-DE" sz="16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9506884-6831-DF68-9806-8F1BA02FFDB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32196" t="22980" r="31439" b="31038"/>
          <a:stretch/>
        </p:blipFill>
        <p:spPr>
          <a:xfrm>
            <a:off x="6907869" y="1817107"/>
            <a:ext cx="349421" cy="4771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046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BDDF5E4F-E23F-DCCD-8BF0-56948D19063D}"/>
              </a:ext>
            </a:extLst>
          </p:cNvPr>
          <p:cNvSpPr/>
          <p:nvPr/>
        </p:nvSpPr>
        <p:spPr>
          <a:xfrm>
            <a:off x="7928811" y="9393"/>
            <a:ext cx="1215189" cy="1085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3DB4D1-67F8-F270-99D1-89CAE920C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6" name="0_rgb">
            <a:hlinkClick r:id="" action="ppaction://media"/>
            <a:extLst>
              <a:ext uri="{FF2B5EF4-FFF2-40B4-BE49-F238E27FC236}">
                <a16:creationId xmlns:a16="http://schemas.microsoft.com/office/drawing/2014/main" id="{E2BA7A11-73E9-1695-B9ED-9AF456EF79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300"/>
                </p14:media>
              </p:ext>
            </p:extLst>
          </p:nvPr>
        </p:nvPicPr>
        <p:blipFill rotWithShape="1">
          <a:blip r:embed="rId5"/>
          <a:srcRect t="8262" b="14816"/>
          <a:stretch>
            <a:fillRect/>
          </a:stretch>
        </p:blipFill>
        <p:spPr>
          <a:xfrm>
            <a:off x="4608096" y="9393"/>
            <a:ext cx="3943350" cy="5143500"/>
          </a:xfrm>
          <a:prstGeom prst="rect">
            <a:avLst/>
          </a:prstGeom>
        </p:spPr>
      </p:pic>
      <p:pic>
        <p:nvPicPr>
          <p:cNvPr id="7" name="0_rgb">
            <a:hlinkClick r:id="" action="ppaction://media"/>
            <a:extLst>
              <a:ext uri="{FF2B5EF4-FFF2-40B4-BE49-F238E27FC236}">
                <a16:creationId xmlns:a16="http://schemas.microsoft.com/office/drawing/2014/main" id="{50880774-0E1D-102F-4B2C-03A2ED8514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8300"/>
                </p14:media>
              </p:ext>
            </p:extLst>
          </p:nvPr>
        </p:nvPicPr>
        <p:blipFill rotWithShape="1">
          <a:blip r:embed="rId6"/>
          <a:srcRect t="8262" b="14816"/>
          <a:stretch>
            <a:fillRect/>
          </a:stretch>
        </p:blipFill>
        <p:spPr>
          <a:xfrm>
            <a:off x="560389" y="9393"/>
            <a:ext cx="394335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A7745ADB-539A-8950-BF67-C6F49645B7E0}"/>
              </a:ext>
            </a:extLst>
          </p:cNvPr>
          <p:cNvSpPr/>
          <p:nvPr/>
        </p:nvSpPr>
        <p:spPr>
          <a:xfrm>
            <a:off x="4608096" y="1828800"/>
            <a:ext cx="1255680" cy="33120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05806F9-C260-6441-98EE-0B34C4F1B33F}"/>
              </a:ext>
            </a:extLst>
          </p:cNvPr>
          <p:cNvSpPr/>
          <p:nvPr/>
        </p:nvSpPr>
        <p:spPr>
          <a:xfrm>
            <a:off x="560389" y="1828800"/>
            <a:ext cx="1255680" cy="33120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A655535-3E9A-74C4-CD37-4625C2C30EA1}"/>
              </a:ext>
            </a:extLst>
          </p:cNvPr>
          <p:cNvSpPr/>
          <p:nvPr/>
        </p:nvSpPr>
        <p:spPr>
          <a:xfrm>
            <a:off x="-25814" y="0"/>
            <a:ext cx="9169814" cy="288514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406AC86-09D5-7E8C-6D80-885239789B3A}"/>
              </a:ext>
            </a:extLst>
          </p:cNvPr>
          <p:cNvSpPr txBox="1"/>
          <p:nvPr/>
        </p:nvSpPr>
        <p:spPr>
          <a:xfrm>
            <a:off x="1205579" y="12884"/>
            <a:ext cx="2652970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7F45B83-6EAD-7392-9593-0461405A1B9D}"/>
              </a:ext>
            </a:extLst>
          </p:cNvPr>
          <p:cNvSpPr txBox="1"/>
          <p:nvPr/>
        </p:nvSpPr>
        <p:spPr>
          <a:xfrm>
            <a:off x="4589735" y="12032"/>
            <a:ext cx="3997889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completed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uncertainty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6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BD7F70-6C56-A1C5-46E3-784CB04F2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0DC9DF59-D46C-BED5-DD42-93F78B167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00131"/>
              </p:ext>
            </p:extLst>
          </p:nvPr>
        </p:nvGraphicFramePr>
        <p:xfrm>
          <a:off x="319090" y="1604950"/>
          <a:ext cx="8507920" cy="1854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230226">
                  <a:extLst>
                    <a:ext uri="{9D8B030D-6E8A-4147-A177-3AD203B41FA5}">
                      <a16:colId xmlns:a16="http://schemas.microsoft.com/office/drawing/2014/main" val="4044644929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2644593315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225514272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4255612258"/>
                    </a:ext>
                  </a:extLst>
                </a:gridCol>
                <a:gridCol w="1956979">
                  <a:extLst>
                    <a:ext uri="{9D8B030D-6E8A-4147-A177-3AD203B41FA5}">
                      <a16:colId xmlns:a16="http://schemas.microsoft.com/office/drawing/2014/main" val="571138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Method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PSNR ↑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SSIM ↑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LPIPS ↓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Depth RMSE ↓ </a:t>
                      </a:r>
                      <a:r>
                        <a:rPr lang="de-DE" sz="1600" b="0" dirty="0"/>
                        <a:t>[m]</a:t>
                      </a:r>
                      <a:endParaRPr lang="en-US" sz="16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685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NeRF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19.0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0"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0.670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b="0"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0.398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1.16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34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w/ </a:t>
                      </a:r>
                      <a:r>
                        <a:rPr lang="de-DE" sz="1600" dirty="0" err="1"/>
                        <a:t>sparse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depth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20.4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0.707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0.366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0.53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4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w/ </a:t>
                      </a:r>
                      <a:r>
                        <a:rPr lang="de-DE" sz="1600" dirty="0" err="1"/>
                        <a:t>completed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depth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20.1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0.714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0.308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0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0.28</a:t>
                      </a:r>
                      <a:endParaRPr lang="en-US" sz="1600" b="0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54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w/ </a:t>
                      </a:r>
                      <a:r>
                        <a:rPr lang="de-DE" sz="1600" dirty="0" err="1"/>
                        <a:t>completed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depth</a:t>
                      </a:r>
                      <a:r>
                        <a:rPr lang="de-DE" sz="1600" dirty="0"/>
                        <a:t> &amp; </a:t>
                      </a:r>
                      <a:r>
                        <a:rPr lang="de-DE" sz="1600" dirty="0" err="1"/>
                        <a:t>uncertainty</a:t>
                      </a:r>
                      <a:endParaRPr lang="en-US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21.0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0.737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0.294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600" b="1" i="0" u="none" strike="noStrike" kern="1200" cap="none" dirty="0">
                          <a:ln>
                            <a:noFill/>
                          </a:ln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0.24</a:t>
                      </a:r>
                      <a:endParaRPr lang="en-US" sz="1600" b="1" i="0" u="none" strike="noStrike" kern="1200" cap="none" dirty="0">
                        <a:ln>
                          <a:noFill/>
                        </a:ln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43231"/>
                  </a:ext>
                </a:extLst>
              </a:tr>
            </a:tbl>
          </a:graphicData>
        </a:graphic>
      </p:graphicFrame>
      <p:sp>
        <p:nvSpPr>
          <p:cNvPr id="10" name="Titel 6">
            <a:extLst>
              <a:ext uri="{FF2B5EF4-FFF2-40B4-BE49-F238E27FC236}">
                <a16:creationId xmlns:a16="http://schemas.microsoft.com/office/drawing/2014/main" id="{EA79E641-E14A-4ABF-3239-DF73F32E9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98232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ScanNet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423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35F1F5-2B60-004C-3667-0CC507FEB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6" name="0_rgb">
            <a:hlinkClick r:id="" action="ppaction://media"/>
            <a:extLst>
              <a:ext uri="{FF2B5EF4-FFF2-40B4-BE49-F238E27FC236}">
                <a16:creationId xmlns:a16="http://schemas.microsoft.com/office/drawing/2014/main" id="{33C50AC0-299C-7A00-FE95-F6DD9CF29E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55327" y="0"/>
            <a:ext cx="3033346" cy="5143500"/>
          </a:xfrm>
          <a:prstGeom prst="rect">
            <a:avLst/>
          </a:prstGeom>
        </p:spPr>
      </p:pic>
      <p:pic>
        <p:nvPicPr>
          <p:cNvPr id="7" name="0_rgb">
            <a:hlinkClick r:id="" action="ppaction://media"/>
            <a:extLst>
              <a:ext uri="{FF2B5EF4-FFF2-40B4-BE49-F238E27FC236}">
                <a16:creationId xmlns:a16="http://schemas.microsoft.com/office/drawing/2014/main" id="{CB9BBDC9-DA5D-9BF7-CEF2-CE7619273B8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2686" y="0"/>
            <a:ext cx="3033346" cy="5143500"/>
          </a:xfrm>
          <a:prstGeom prst="rect">
            <a:avLst/>
          </a:prstGeom>
        </p:spPr>
      </p:pic>
      <p:pic>
        <p:nvPicPr>
          <p:cNvPr id="2" name="0_rgb">
            <a:hlinkClick r:id="" action="ppaction://media"/>
            <a:extLst>
              <a:ext uri="{FF2B5EF4-FFF2-40B4-BE49-F238E27FC236}">
                <a16:creationId xmlns:a16="http://schemas.microsoft.com/office/drawing/2014/main" id="{1467D214-060D-8877-34DE-422B9BE3B3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25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2032" y="0"/>
            <a:ext cx="3033346" cy="5143500"/>
          </a:xfrm>
          <a:prstGeom prst="rect">
            <a:avLst/>
          </a:prstGeom>
        </p:spPr>
      </p:pic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4C530226-90EF-2ECE-EC35-532766046E5E}"/>
              </a:ext>
            </a:extLst>
          </p:cNvPr>
          <p:cNvSpPr txBox="1">
            <a:spLocks/>
          </p:cNvSpPr>
          <p:nvPr/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7512E33-DDF3-3864-2ECA-0D4100C702AC}"/>
              </a:ext>
            </a:extLst>
          </p:cNvPr>
          <p:cNvSpPr/>
          <p:nvPr/>
        </p:nvSpPr>
        <p:spPr>
          <a:xfrm>
            <a:off x="-25814" y="0"/>
            <a:ext cx="9169814" cy="288514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2B92F51-DA26-FE19-551A-B64F3CA80324}"/>
              </a:ext>
            </a:extLst>
          </p:cNvPr>
          <p:cNvSpPr txBox="1"/>
          <p:nvPr/>
        </p:nvSpPr>
        <p:spPr>
          <a:xfrm>
            <a:off x="4074986" y="27344"/>
            <a:ext cx="968214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03C75-E2A3-B1D4-3078-09544CD4AF9B}"/>
              </a:ext>
            </a:extLst>
          </p:cNvPr>
          <p:cNvSpPr txBox="1"/>
          <p:nvPr/>
        </p:nvSpPr>
        <p:spPr>
          <a:xfrm>
            <a:off x="1020534" y="21146"/>
            <a:ext cx="968214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210CA5C-8342-50AC-48D4-D939FC84F6F9}"/>
              </a:ext>
            </a:extLst>
          </p:cNvPr>
          <p:cNvSpPr txBox="1"/>
          <p:nvPr/>
        </p:nvSpPr>
        <p:spPr>
          <a:xfrm>
            <a:off x="7147728" y="21145"/>
            <a:ext cx="968214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19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7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D01-4F9B-ED4C-6FEA-5BB71933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1092314"/>
            <a:ext cx="8508999" cy="383381"/>
          </a:xfrm>
        </p:spPr>
        <p:txBody>
          <a:bodyPr/>
          <a:lstStyle/>
          <a:p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advisors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26D110-7FD3-7E2F-5DAD-304800AEA18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6656" y="1592368"/>
            <a:ext cx="8508999" cy="955594"/>
          </a:xfrm>
        </p:spPr>
        <p:txBody>
          <a:bodyPr/>
          <a:lstStyle/>
          <a:p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Jonathan T. Barron, Ben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Mildenhall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Pratul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P. Srinivasan, Matthias Niessner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2BB0151-73C6-29FA-BEA9-71CD9244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60" y="2524438"/>
            <a:ext cx="1894724" cy="18947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0DE362-8D19-2FE3-FBB6-331993DA2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0" b="7080"/>
          <a:stretch/>
        </p:blipFill>
        <p:spPr>
          <a:xfrm>
            <a:off x="2497618" y="2524437"/>
            <a:ext cx="1894724" cy="1894724"/>
          </a:xfrm>
          <a:prstGeom prst="ellipse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244E7B9-0637-4FD1-D46E-CABE8EF4D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75" y="2524437"/>
            <a:ext cx="1894723" cy="189472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F7FC66A-93C0-7D84-27DB-907C95F89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932" y="2524437"/>
            <a:ext cx="1894723" cy="18947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197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E98D49-B393-E6EA-C717-FB781853A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2" name="nerf_s781_2_rgb">
            <a:hlinkClick r:id="" action="ppaction://media"/>
            <a:extLst>
              <a:ext uri="{FF2B5EF4-FFF2-40B4-BE49-F238E27FC236}">
                <a16:creationId xmlns:a16="http://schemas.microsoft.com/office/drawing/2014/main" id="{C7865493-851E-3100-FC81-A2B3FE22A0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525" y="7918"/>
            <a:ext cx="9158525" cy="513699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5874752-67AD-CBDF-FEA2-3E3327799E13}"/>
              </a:ext>
            </a:extLst>
          </p:cNvPr>
          <p:cNvSpPr/>
          <p:nvPr/>
        </p:nvSpPr>
        <p:spPr>
          <a:xfrm>
            <a:off x="-25814" y="4854985"/>
            <a:ext cx="9169814" cy="288514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4CEF91D-E63A-DE6E-043F-29C9983B482E}"/>
              </a:ext>
            </a:extLst>
          </p:cNvPr>
          <p:cNvSpPr txBox="1"/>
          <p:nvPr/>
        </p:nvSpPr>
        <p:spPr>
          <a:xfrm>
            <a:off x="2797571" y="4888852"/>
            <a:ext cx="3548857" cy="24622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18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entire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room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8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3CC6A44-EDE0-4F5D-9C56-B2B9F7D24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case of few images is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underconstraint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depth input help constrain the optimization?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38CA32-A88D-484F-A24A-00768A1D1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44619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doing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multi-view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stereo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502837-DA0E-4DD6-A5C3-2A9C71265E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EC7A13-D9B2-44CA-963C-EB4A6B081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7" b="34081"/>
          <a:stretch/>
        </p:blipFill>
        <p:spPr>
          <a:xfrm>
            <a:off x="990261" y="1667933"/>
            <a:ext cx="4235438" cy="184291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B3C975C-AB29-48CA-8017-F208CC9D9793}"/>
              </a:ext>
            </a:extLst>
          </p:cNvPr>
          <p:cNvCxnSpPr>
            <a:cxnSpLocks/>
          </p:cNvCxnSpPr>
          <p:nvPr/>
        </p:nvCxnSpPr>
        <p:spPr>
          <a:xfrm flipH="1">
            <a:off x="6491106" y="2320509"/>
            <a:ext cx="1" cy="883417"/>
          </a:xfrm>
          <a:prstGeom prst="straightConnector1">
            <a:avLst/>
          </a:prstGeom>
          <a:ln w="190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D227352-4421-4D40-B9DA-3A713231D586}"/>
              </a:ext>
            </a:extLst>
          </p:cNvPr>
          <p:cNvCxnSpPr>
            <a:cxnSpLocks/>
          </p:cNvCxnSpPr>
          <p:nvPr/>
        </p:nvCxnSpPr>
        <p:spPr>
          <a:xfrm flipH="1">
            <a:off x="6220179" y="3019479"/>
            <a:ext cx="2506132" cy="0"/>
          </a:xfrm>
          <a:prstGeom prst="straightConnector1">
            <a:avLst/>
          </a:prstGeom>
          <a:ln w="1905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DC6FB814-AB06-41DF-8326-D4D0399D857A}"/>
              </a:ext>
            </a:extLst>
          </p:cNvPr>
          <p:cNvSpPr/>
          <p:nvPr/>
        </p:nvSpPr>
        <p:spPr>
          <a:xfrm>
            <a:off x="6491106" y="2494994"/>
            <a:ext cx="1932846" cy="67582"/>
          </a:xfrm>
          <a:custGeom>
            <a:avLst/>
            <a:gdLst>
              <a:gd name="connsiteX0" fmla="*/ 0 w 1614311"/>
              <a:gd name="connsiteY0" fmla="*/ 56444 h 56444"/>
              <a:gd name="connsiteX1" fmla="*/ 0 w 1614311"/>
              <a:gd name="connsiteY1" fmla="*/ 56444 h 56444"/>
              <a:gd name="connsiteX2" fmla="*/ 270933 w 1614311"/>
              <a:gd name="connsiteY2" fmla="*/ 45155 h 56444"/>
              <a:gd name="connsiteX3" fmla="*/ 304800 w 1614311"/>
              <a:gd name="connsiteY3" fmla="*/ 33866 h 56444"/>
              <a:gd name="connsiteX4" fmla="*/ 1117600 w 1614311"/>
              <a:gd name="connsiteY4" fmla="*/ 45155 h 56444"/>
              <a:gd name="connsiteX5" fmla="*/ 1241777 w 1614311"/>
              <a:gd name="connsiteY5" fmla="*/ 33866 h 56444"/>
              <a:gd name="connsiteX6" fmla="*/ 1309511 w 1614311"/>
              <a:gd name="connsiteY6" fmla="*/ 11289 h 56444"/>
              <a:gd name="connsiteX7" fmla="*/ 1354666 w 1614311"/>
              <a:gd name="connsiteY7" fmla="*/ 0 h 56444"/>
              <a:gd name="connsiteX8" fmla="*/ 1546577 w 1614311"/>
              <a:gd name="connsiteY8" fmla="*/ 45155 h 56444"/>
              <a:gd name="connsiteX9" fmla="*/ 1614311 w 1614311"/>
              <a:gd name="connsiteY9" fmla="*/ 45155 h 5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4311" h="56444">
                <a:moveTo>
                  <a:pt x="0" y="56444"/>
                </a:moveTo>
                <a:lnTo>
                  <a:pt x="0" y="56444"/>
                </a:lnTo>
                <a:cubicBezTo>
                  <a:pt x="90311" y="52681"/>
                  <a:pt x="180791" y="51832"/>
                  <a:pt x="270933" y="45155"/>
                </a:cubicBezTo>
                <a:cubicBezTo>
                  <a:pt x="282800" y="44276"/>
                  <a:pt x="292900" y="33866"/>
                  <a:pt x="304800" y="33866"/>
                </a:cubicBezTo>
                <a:cubicBezTo>
                  <a:pt x="575759" y="33866"/>
                  <a:pt x="846667" y="41392"/>
                  <a:pt x="1117600" y="45155"/>
                </a:cubicBezTo>
                <a:cubicBezTo>
                  <a:pt x="1158992" y="41392"/>
                  <a:pt x="1200846" y="41089"/>
                  <a:pt x="1241777" y="33866"/>
                </a:cubicBezTo>
                <a:cubicBezTo>
                  <a:pt x="1265214" y="29730"/>
                  <a:pt x="1286422" y="17061"/>
                  <a:pt x="1309511" y="11289"/>
                </a:cubicBezTo>
                <a:lnTo>
                  <a:pt x="1354666" y="0"/>
                </a:lnTo>
                <a:cubicBezTo>
                  <a:pt x="1538939" y="46068"/>
                  <a:pt x="1473228" y="45155"/>
                  <a:pt x="1546577" y="45155"/>
                </a:cubicBezTo>
                <a:lnTo>
                  <a:pt x="1614311" y="45155"/>
                </a:ln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014805A-A90D-417D-A2D4-E8D722298FA3}"/>
              </a:ext>
            </a:extLst>
          </p:cNvPr>
          <p:cNvSpPr txBox="1"/>
          <p:nvPr/>
        </p:nvSpPr>
        <p:spPr>
          <a:xfrm>
            <a:off x="6230292" y="1905188"/>
            <a:ext cx="1894933" cy="263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Ray 1:</a:t>
            </a:r>
            <a:endParaRPr lang="en-US" sz="1600" dirty="0" err="1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E2EEB9E4-728F-419E-B96C-4C4CBF5B2F65}"/>
              </a:ext>
            </a:extLst>
          </p:cNvPr>
          <p:cNvCxnSpPr>
            <a:cxnSpLocks/>
          </p:cNvCxnSpPr>
          <p:nvPr/>
        </p:nvCxnSpPr>
        <p:spPr>
          <a:xfrm flipH="1" flipV="1">
            <a:off x="2178752" y="2458863"/>
            <a:ext cx="2771820" cy="123260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5700A9A-1C81-44D7-AEB6-892514F78A2B}"/>
              </a:ext>
            </a:extLst>
          </p:cNvPr>
          <p:cNvCxnSpPr>
            <a:cxnSpLocks/>
          </p:cNvCxnSpPr>
          <p:nvPr/>
        </p:nvCxnSpPr>
        <p:spPr>
          <a:xfrm flipH="1" flipV="1">
            <a:off x="4972533" y="3483680"/>
            <a:ext cx="197338" cy="3258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F24DA6B-740C-431E-B6DC-BDD5DA8612B7}"/>
              </a:ext>
            </a:extLst>
          </p:cNvPr>
          <p:cNvCxnSpPr>
            <a:cxnSpLocks/>
          </p:cNvCxnSpPr>
          <p:nvPr/>
        </p:nvCxnSpPr>
        <p:spPr>
          <a:xfrm flipH="1" flipV="1">
            <a:off x="4775195" y="3811689"/>
            <a:ext cx="394677" cy="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Bogen 38">
            <a:extLst>
              <a:ext uri="{FF2B5EF4-FFF2-40B4-BE49-F238E27FC236}">
                <a16:creationId xmlns:a16="http://schemas.microsoft.com/office/drawing/2014/main" id="{FCFB7EE4-4165-4570-91FC-10CE11FA9950}"/>
              </a:ext>
            </a:extLst>
          </p:cNvPr>
          <p:cNvSpPr/>
          <p:nvPr/>
        </p:nvSpPr>
        <p:spPr>
          <a:xfrm rot="15537824">
            <a:off x="4934949" y="3591050"/>
            <a:ext cx="357782" cy="357782"/>
          </a:xfrm>
          <a:prstGeom prst="arc">
            <a:avLst>
              <a:gd name="adj1" fmla="val 16200000"/>
              <a:gd name="adj2" fmla="val 20797494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81C138A1-9A63-43EB-8B08-8C405BBF7D28}"/>
              </a:ext>
            </a:extLst>
          </p:cNvPr>
          <p:cNvCxnSpPr>
            <a:cxnSpLocks/>
          </p:cNvCxnSpPr>
          <p:nvPr/>
        </p:nvCxnSpPr>
        <p:spPr>
          <a:xfrm flipH="1" flipV="1">
            <a:off x="714629" y="1806221"/>
            <a:ext cx="1523735" cy="677592"/>
          </a:xfrm>
          <a:prstGeom prst="line">
            <a:avLst/>
          </a:prstGeom>
          <a:ln w="1905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7C19F109-5F21-4B53-BC0A-3514BDD04FD6}"/>
              </a:ext>
            </a:extLst>
          </p:cNvPr>
          <p:cNvCxnSpPr>
            <a:cxnSpLocks/>
          </p:cNvCxnSpPr>
          <p:nvPr/>
        </p:nvCxnSpPr>
        <p:spPr>
          <a:xfrm flipH="1">
            <a:off x="2698039" y="2731203"/>
            <a:ext cx="877604" cy="752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4A5A45FE-87CA-4D11-9748-04048FD0E284}"/>
              </a:ext>
            </a:extLst>
          </p:cNvPr>
          <p:cNvCxnSpPr>
            <a:cxnSpLocks/>
          </p:cNvCxnSpPr>
          <p:nvPr/>
        </p:nvCxnSpPr>
        <p:spPr>
          <a:xfrm flipH="1">
            <a:off x="3583764" y="1970515"/>
            <a:ext cx="877604" cy="75247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fik 61">
            <a:extLst>
              <a:ext uri="{FF2B5EF4-FFF2-40B4-BE49-F238E27FC236}">
                <a16:creationId xmlns:a16="http://schemas.microsoft.com/office/drawing/2014/main" id="{AA92149B-28AE-4006-903F-5143F1B3C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27720">
            <a:off x="2502045" y="3334658"/>
            <a:ext cx="414564" cy="347502"/>
          </a:xfrm>
          <a:prstGeom prst="rect">
            <a:avLst/>
          </a:prstGeom>
        </p:spPr>
      </p:pic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041A787B-8DEB-4836-8ADA-7D55413A7065}"/>
              </a:ext>
            </a:extLst>
          </p:cNvPr>
          <p:cNvCxnSpPr>
            <a:cxnSpLocks/>
          </p:cNvCxnSpPr>
          <p:nvPr/>
        </p:nvCxnSpPr>
        <p:spPr>
          <a:xfrm flipH="1" flipV="1">
            <a:off x="1496955" y="1603411"/>
            <a:ext cx="237741" cy="855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fik 64">
            <a:extLst>
              <a:ext uri="{FF2B5EF4-FFF2-40B4-BE49-F238E27FC236}">
                <a16:creationId xmlns:a16="http://schemas.microsoft.com/office/drawing/2014/main" id="{D25D40CA-3FA9-4E30-9BA8-0FC5D607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419101">
            <a:off x="1257924" y="1442422"/>
            <a:ext cx="414564" cy="347502"/>
          </a:xfrm>
          <a:prstGeom prst="rect">
            <a:avLst/>
          </a:prstGeom>
        </p:spPr>
      </p:pic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129C1674-FD84-495C-9F82-EF16F6EAFC6D}"/>
              </a:ext>
            </a:extLst>
          </p:cNvPr>
          <p:cNvCxnSpPr>
            <a:cxnSpLocks/>
          </p:cNvCxnSpPr>
          <p:nvPr/>
        </p:nvCxnSpPr>
        <p:spPr>
          <a:xfrm flipH="1" flipV="1">
            <a:off x="1750503" y="2463617"/>
            <a:ext cx="237741" cy="85544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fik 71">
            <a:extLst>
              <a:ext uri="{FF2B5EF4-FFF2-40B4-BE49-F238E27FC236}">
                <a16:creationId xmlns:a16="http://schemas.microsoft.com/office/drawing/2014/main" id="{B0391ED9-3091-402D-AE92-B0EB9132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44890">
            <a:off x="3963215" y="3454202"/>
            <a:ext cx="414564" cy="347502"/>
          </a:xfrm>
          <a:prstGeom prst="rect">
            <a:avLst/>
          </a:prstGeom>
        </p:spPr>
      </p:pic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59DC6F9A-88E9-4A67-B72A-628320B7FC99}"/>
              </a:ext>
            </a:extLst>
          </p:cNvPr>
          <p:cNvCxnSpPr>
            <a:cxnSpLocks/>
          </p:cNvCxnSpPr>
          <p:nvPr/>
        </p:nvCxnSpPr>
        <p:spPr>
          <a:xfrm flipH="1" flipV="1">
            <a:off x="3766152" y="2903615"/>
            <a:ext cx="347500" cy="7471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r Verbinder 76">
            <a:extLst>
              <a:ext uri="{FF2B5EF4-FFF2-40B4-BE49-F238E27FC236}">
                <a16:creationId xmlns:a16="http://schemas.microsoft.com/office/drawing/2014/main" id="{42DCD934-934C-4188-BABA-CC16F7F50523}"/>
              </a:ext>
            </a:extLst>
          </p:cNvPr>
          <p:cNvCxnSpPr>
            <a:cxnSpLocks/>
          </p:cNvCxnSpPr>
          <p:nvPr/>
        </p:nvCxnSpPr>
        <p:spPr>
          <a:xfrm flipH="1" flipV="1">
            <a:off x="3308637" y="1905188"/>
            <a:ext cx="464132" cy="9979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Grafik 78">
            <a:extLst>
              <a:ext uri="{FF2B5EF4-FFF2-40B4-BE49-F238E27FC236}">
                <a16:creationId xmlns:a16="http://schemas.microsoft.com/office/drawing/2014/main" id="{1F98C2DE-08D9-4932-99F5-BA7C46B55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83437">
            <a:off x="653050" y="2537498"/>
            <a:ext cx="414564" cy="347502"/>
          </a:xfrm>
          <a:prstGeom prst="rect">
            <a:avLst/>
          </a:prstGeom>
        </p:spPr>
      </p:pic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2DC34B01-75DC-4429-A157-D8A8688BE5AF}"/>
              </a:ext>
            </a:extLst>
          </p:cNvPr>
          <p:cNvCxnSpPr>
            <a:cxnSpLocks/>
          </p:cNvCxnSpPr>
          <p:nvPr/>
        </p:nvCxnSpPr>
        <p:spPr>
          <a:xfrm flipH="1">
            <a:off x="841305" y="1777999"/>
            <a:ext cx="1236487" cy="883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id="{AA2F6388-37A1-47D7-8C7E-E3E24C1CF50E}"/>
              </a:ext>
            </a:extLst>
          </p:cNvPr>
          <p:cNvSpPr txBox="1"/>
          <p:nvPr/>
        </p:nvSpPr>
        <p:spPr>
          <a:xfrm>
            <a:off x="5225699" y="3709115"/>
            <a:ext cx="1894933" cy="263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Ray 1</a:t>
            </a:r>
            <a:endParaRPr lang="en-US" sz="1600" dirty="0" err="1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A95B0DCB-C6F9-466D-A274-80A9BB082660}"/>
              </a:ext>
            </a:extLst>
          </p:cNvPr>
          <p:cNvSpPr/>
          <p:nvPr/>
        </p:nvSpPr>
        <p:spPr>
          <a:xfrm>
            <a:off x="6547551" y="2515565"/>
            <a:ext cx="1838230" cy="487278"/>
          </a:xfrm>
          <a:custGeom>
            <a:avLst/>
            <a:gdLst>
              <a:gd name="connsiteX0" fmla="*/ 0 w 1648178"/>
              <a:gd name="connsiteY0" fmla="*/ 406974 h 406974"/>
              <a:gd name="connsiteX1" fmla="*/ 0 w 1648178"/>
              <a:gd name="connsiteY1" fmla="*/ 406974 h 406974"/>
              <a:gd name="connsiteX2" fmla="*/ 225778 w 1648178"/>
              <a:gd name="connsiteY2" fmla="*/ 395685 h 406974"/>
              <a:gd name="connsiteX3" fmla="*/ 406400 w 1648178"/>
              <a:gd name="connsiteY3" fmla="*/ 384397 h 406974"/>
              <a:gd name="connsiteX4" fmla="*/ 428978 w 1648178"/>
              <a:gd name="connsiteY4" fmla="*/ 339241 h 406974"/>
              <a:gd name="connsiteX5" fmla="*/ 496711 w 1648178"/>
              <a:gd name="connsiteY5" fmla="*/ 327952 h 406974"/>
              <a:gd name="connsiteX6" fmla="*/ 541867 w 1648178"/>
              <a:gd name="connsiteY6" fmla="*/ 282797 h 406974"/>
              <a:gd name="connsiteX7" fmla="*/ 666044 w 1648178"/>
              <a:gd name="connsiteY7" fmla="*/ 237641 h 406974"/>
              <a:gd name="connsiteX8" fmla="*/ 699911 w 1648178"/>
              <a:gd name="connsiteY8" fmla="*/ 203774 h 406974"/>
              <a:gd name="connsiteX9" fmla="*/ 778933 w 1648178"/>
              <a:gd name="connsiteY9" fmla="*/ 158619 h 406974"/>
              <a:gd name="connsiteX10" fmla="*/ 812800 w 1648178"/>
              <a:gd name="connsiteY10" fmla="*/ 147330 h 406974"/>
              <a:gd name="connsiteX11" fmla="*/ 857955 w 1648178"/>
              <a:gd name="connsiteY11" fmla="*/ 34441 h 406974"/>
              <a:gd name="connsiteX12" fmla="*/ 891822 w 1648178"/>
              <a:gd name="connsiteY12" fmla="*/ 23152 h 406974"/>
              <a:gd name="connsiteX13" fmla="*/ 1162755 w 1648178"/>
              <a:gd name="connsiteY13" fmla="*/ 34441 h 406974"/>
              <a:gd name="connsiteX14" fmla="*/ 1241778 w 1648178"/>
              <a:gd name="connsiteY14" fmla="*/ 45730 h 406974"/>
              <a:gd name="connsiteX15" fmla="*/ 1524000 w 1648178"/>
              <a:gd name="connsiteY15" fmla="*/ 23152 h 406974"/>
              <a:gd name="connsiteX16" fmla="*/ 1591733 w 1648178"/>
              <a:gd name="connsiteY16" fmla="*/ 574 h 406974"/>
              <a:gd name="connsiteX17" fmla="*/ 1648178 w 1648178"/>
              <a:gd name="connsiteY17" fmla="*/ 34441 h 40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48178" h="406974">
                <a:moveTo>
                  <a:pt x="0" y="406974"/>
                </a:moveTo>
                <a:lnTo>
                  <a:pt x="0" y="406974"/>
                </a:lnTo>
                <a:lnTo>
                  <a:pt x="225778" y="395685"/>
                </a:lnTo>
                <a:cubicBezTo>
                  <a:pt x="286010" y="392339"/>
                  <a:pt x="348276" y="400542"/>
                  <a:pt x="406400" y="384397"/>
                </a:cubicBezTo>
                <a:cubicBezTo>
                  <a:pt x="422615" y="379893"/>
                  <a:pt x="414707" y="348160"/>
                  <a:pt x="428978" y="339241"/>
                </a:cubicBezTo>
                <a:cubicBezTo>
                  <a:pt x="448388" y="327110"/>
                  <a:pt x="474133" y="331715"/>
                  <a:pt x="496711" y="327952"/>
                </a:cubicBezTo>
                <a:cubicBezTo>
                  <a:pt x="511763" y="312900"/>
                  <a:pt x="523180" y="292990"/>
                  <a:pt x="541867" y="282797"/>
                </a:cubicBezTo>
                <a:cubicBezTo>
                  <a:pt x="639609" y="229484"/>
                  <a:pt x="594827" y="288511"/>
                  <a:pt x="666044" y="237641"/>
                </a:cubicBezTo>
                <a:cubicBezTo>
                  <a:pt x="679035" y="228361"/>
                  <a:pt x="687646" y="213994"/>
                  <a:pt x="699911" y="203774"/>
                </a:cubicBezTo>
                <a:cubicBezTo>
                  <a:pt x="719915" y="187105"/>
                  <a:pt x="756206" y="168359"/>
                  <a:pt x="778933" y="158619"/>
                </a:cubicBezTo>
                <a:cubicBezTo>
                  <a:pt x="789870" y="153931"/>
                  <a:pt x="801511" y="151093"/>
                  <a:pt x="812800" y="147330"/>
                </a:cubicBezTo>
                <a:cubicBezTo>
                  <a:pt x="817207" y="134108"/>
                  <a:pt x="841347" y="51050"/>
                  <a:pt x="857955" y="34441"/>
                </a:cubicBezTo>
                <a:cubicBezTo>
                  <a:pt x="866369" y="26027"/>
                  <a:pt x="880533" y="26915"/>
                  <a:pt x="891822" y="23152"/>
                </a:cubicBezTo>
                <a:cubicBezTo>
                  <a:pt x="982133" y="26915"/>
                  <a:pt x="1072553" y="28621"/>
                  <a:pt x="1162755" y="34441"/>
                </a:cubicBezTo>
                <a:cubicBezTo>
                  <a:pt x="1189308" y="36154"/>
                  <a:pt x="1215170" y="45730"/>
                  <a:pt x="1241778" y="45730"/>
                </a:cubicBezTo>
                <a:cubicBezTo>
                  <a:pt x="1335679" y="45730"/>
                  <a:pt x="1430640" y="33525"/>
                  <a:pt x="1524000" y="23152"/>
                </a:cubicBezTo>
                <a:cubicBezTo>
                  <a:pt x="1567260" y="-5688"/>
                  <a:pt x="1544299" y="574"/>
                  <a:pt x="1591733" y="574"/>
                </a:cubicBezTo>
                <a:lnTo>
                  <a:pt x="1648178" y="34441"/>
                </a:ln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399A5CCB-D613-4EA1-BC56-781559C0267A}"/>
              </a:ext>
            </a:extLst>
          </p:cNvPr>
          <p:cNvSpPr/>
          <p:nvPr/>
        </p:nvSpPr>
        <p:spPr>
          <a:xfrm>
            <a:off x="6491106" y="2513805"/>
            <a:ext cx="2081527" cy="501439"/>
          </a:xfrm>
          <a:custGeom>
            <a:avLst/>
            <a:gdLst>
              <a:gd name="connsiteX0" fmla="*/ 0 w 1738489"/>
              <a:gd name="connsiteY0" fmla="*/ 406400 h 418801"/>
              <a:gd name="connsiteX1" fmla="*/ 0 w 1738489"/>
              <a:gd name="connsiteY1" fmla="*/ 406400 h 418801"/>
              <a:gd name="connsiteX2" fmla="*/ 270933 w 1738489"/>
              <a:gd name="connsiteY2" fmla="*/ 383823 h 418801"/>
              <a:gd name="connsiteX3" fmla="*/ 316089 w 1738489"/>
              <a:gd name="connsiteY3" fmla="*/ 372534 h 418801"/>
              <a:gd name="connsiteX4" fmla="*/ 451555 w 1738489"/>
              <a:gd name="connsiteY4" fmla="*/ 349956 h 418801"/>
              <a:gd name="connsiteX5" fmla="*/ 508000 w 1738489"/>
              <a:gd name="connsiteY5" fmla="*/ 327378 h 418801"/>
              <a:gd name="connsiteX6" fmla="*/ 541867 w 1738489"/>
              <a:gd name="connsiteY6" fmla="*/ 304800 h 418801"/>
              <a:gd name="connsiteX7" fmla="*/ 643467 w 1738489"/>
              <a:gd name="connsiteY7" fmla="*/ 259645 h 418801"/>
              <a:gd name="connsiteX8" fmla="*/ 677333 w 1738489"/>
              <a:gd name="connsiteY8" fmla="*/ 237067 h 418801"/>
              <a:gd name="connsiteX9" fmla="*/ 722489 w 1738489"/>
              <a:gd name="connsiteY9" fmla="*/ 214489 h 418801"/>
              <a:gd name="connsiteX10" fmla="*/ 745067 w 1738489"/>
              <a:gd name="connsiteY10" fmla="*/ 180623 h 418801"/>
              <a:gd name="connsiteX11" fmla="*/ 778933 w 1738489"/>
              <a:gd name="connsiteY11" fmla="*/ 158045 h 418801"/>
              <a:gd name="connsiteX12" fmla="*/ 801511 w 1738489"/>
              <a:gd name="connsiteY12" fmla="*/ 90311 h 418801"/>
              <a:gd name="connsiteX13" fmla="*/ 846667 w 1738489"/>
              <a:gd name="connsiteY13" fmla="*/ 33867 h 418801"/>
              <a:gd name="connsiteX14" fmla="*/ 891822 w 1738489"/>
              <a:gd name="connsiteY14" fmla="*/ 22578 h 418801"/>
              <a:gd name="connsiteX15" fmla="*/ 959555 w 1738489"/>
              <a:gd name="connsiteY15" fmla="*/ 0 h 418801"/>
              <a:gd name="connsiteX16" fmla="*/ 1027289 w 1738489"/>
              <a:gd name="connsiteY16" fmla="*/ 11289 h 418801"/>
              <a:gd name="connsiteX17" fmla="*/ 1049867 w 1738489"/>
              <a:gd name="connsiteY17" fmla="*/ 67734 h 418801"/>
              <a:gd name="connsiteX18" fmla="*/ 1072444 w 1738489"/>
              <a:gd name="connsiteY18" fmla="*/ 101600 h 418801"/>
              <a:gd name="connsiteX19" fmla="*/ 1117600 w 1738489"/>
              <a:gd name="connsiteY19" fmla="*/ 191911 h 418801"/>
              <a:gd name="connsiteX20" fmla="*/ 1140178 w 1738489"/>
              <a:gd name="connsiteY20" fmla="*/ 237067 h 418801"/>
              <a:gd name="connsiteX21" fmla="*/ 1219200 w 1738489"/>
              <a:gd name="connsiteY21" fmla="*/ 327378 h 418801"/>
              <a:gd name="connsiteX22" fmla="*/ 1253067 w 1738489"/>
              <a:gd name="connsiteY22" fmla="*/ 349956 h 418801"/>
              <a:gd name="connsiteX23" fmla="*/ 1309511 w 1738489"/>
              <a:gd name="connsiteY23" fmla="*/ 361245 h 418801"/>
              <a:gd name="connsiteX24" fmla="*/ 1354667 w 1738489"/>
              <a:gd name="connsiteY24" fmla="*/ 372534 h 418801"/>
              <a:gd name="connsiteX25" fmla="*/ 1490133 w 1738489"/>
              <a:gd name="connsiteY25" fmla="*/ 395111 h 418801"/>
              <a:gd name="connsiteX26" fmla="*/ 1569155 w 1738489"/>
              <a:gd name="connsiteY26" fmla="*/ 406400 h 418801"/>
              <a:gd name="connsiteX27" fmla="*/ 1625600 w 1738489"/>
              <a:gd name="connsiteY27" fmla="*/ 417689 h 418801"/>
              <a:gd name="connsiteX28" fmla="*/ 1738489 w 1738489"/>
              <a:gd name="connsiteY28" fmla="*/ 417689 h 418801"/>
              <a:gd name="connsiteX29" fmla="*/ 1738489 w 1738489"/>
              <a:gd name="connsiteY29" fmla="*/ 417689 h 41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38489" h="418801">
                <a:moveTo>
                  <a:pt x="0" y="406400"/>
                </a:moveTo>
                <a:lnTo>
                  <a:pt x="0" y="406400"/>
                </a:lnTo>
                <a:cubicBezTo>
                  <a:pt x="90311" y="398874"/>
                  <a:pt x="180825" y="393477"/>
                  <a:pt x="270933" y="383823"/>
                </a:cubicBezTo>
                <a:cubicBezTo>
                  <a:pt x="286360" y="382170"/>
                  <a:pt x="300840" y="375393"/>
                  <a:pt x="316089" y="372534"/>
                </a:cubicBezTo>
                <a:cubicBezTo>
                  <a:pt x="361083" y="364098"/>
                  <a:pt x="451555" y="349956"/>
                  <a:pt x="451555" y="349956"/>
                </a:cubicBezTo>
                <a:cubicBezTo>
                  <a:pt x="470370" y="342430"/>
                  <a:pt x="489875" y="336441"/>
                  <a:pt x="508000" y="327378"/>
                </a:cubicBezTo>
                <a:cubicBezTo>
                  <a:pt x="520135" y="321310"/>
                  <a:pt x="530007" y="311389"/>
                  <a:pt x="541867" y="304800"/>
                </a:cubicBezTo>
                <a:cubicBezTo>
                  <a:pt x="600648" y="272144"/>
                  <a:pt x="594890" y="275837"/>
                  <a:pt x="643467" y="259645"/>
                </a:cubicBezTo>
                <a:cubicBezTo>
                  <a:pt x="654756" y="252119"/>
                  <a:pt x="665553" y="243798"/>
                  <a:pt x="677333" y="237067"/>
                </a:cubicBezTo>
                <a:cubicBezTo>
                  <a:pt x="691944" y="228718"/>
                  <a:pt x="709561" y="225262"/>
                  <a:pt x="722489" y="214489"/>
                </a:cubicBezTo>
                <a:cubicBezTo>
                  <a:pt x="732912" y="205803"/>
                  <a:pt x="735473" y="190217"/>
                  <a:pt x="745067" y="180623"/>
                </a:cubicBezTo>
                <a:cubicBezTo>
                  <a:pt x="754661" y="171029"/>
                  <a:pt x="767644" y="165571"/>
                  <a:pt x="778933" y="158045"/>
                </a:cubicBezTo>
                <a:lnTo>
                  <a:pt x="801511" y="90311"/>
                </a:lnTo>
                <a:cubicBezTo>
                  <a:pt x="813536" y="54236"/>
                  <a:pt x="806952" y="50888"/>
                  <a:pt x="846667" y="33867"/>
                </a:cubicBezTo>
                <a:cubicBezTo>
                  <a:pt x="860927" y="27755"/>
                  <a:pt x="876961" y="27036"/>
                  <a:pt x="891822" y="22578"/>
                </a:cubicBezTo>
                <a:cubicBezTo>
                  <a:pt x="914617" y="15739"/>
                  <a:pt x="959555" y="0"/>
                  <a:pt x="959555" y="0"/>
                </a:cubicBezTo>
                <a:cubicBezTo>
                  <a:pt x="982133" y="3763"/>
                  <a:pt x="1008977" y="-2445"/>
                  <a:pt x="1027289" y="11289"/>
                </a:cubicBezTo>
                <a:cubicBezTo>
                  <a:pt x="1043501" y="23448"/>
                  <a:pt x="1040805" y="49609"/>
                  <a:pt x="1049867" y="67734"/>
                </a:cubicBezTo>
                <a:cubicBezTo>
                  <a:pt x="1055934" y="79869"/>
                  <a:pt x="1065947" y="89689"/>
                  <a:pt x="1072444" y="101600"/>
                </a:cubicBezTo>
                <a:cubicBezTo>
                  <a:pt x="1088561" y="131147"/>
                  <a:pt x="1102548" y="161807"/>
                  <a:pt x="1117600" y="191911"/>
                </a:cubicBezTo>
                <a:cubicBezTo>
                  <a:pt x="1125126" y="206963"/>
                  <a:pt x="1130081" y="223604"/>
                  <a:pt x="1140178" y="237067"/>
                </a:cubicBezTo>
                <a:cubicBezTo>
                  <a:pt x="1171317" y="278587"/>
                  <a:pt x="1178275" y="292300"/>
                  <a:pt x="1219200" y="327378"/>
                </a:cubicBezTo>
                <a:cubicBezTo>
                  <a:pt x="1229501" y="336208"/>
                  <a:pt x="1240363" y="345192"/>
                  <a:pt x="1253067" y="349956"/>
                </a:cubicBezTo>
                <a:cubicBezTo>
                  <a:pt x="1271033" y="356693"/>
                  <a:pt x="1290781" y="357083"/>
                  <a:pt x="1309511" y="361245"/>
                </a:cubicBezTo>
                <a:cubicBezTo>
                  <a:pt x="1324657" y="364611"/>
                  <a:pt x="1339749" y="368272"/>
                  <a:pt x="1354667" y="372534"/>
                </a:cubicBezTo>
                <a:cubicBezTo>
                  <a:pt x="1443898" y="398029"/>
                  <a:pt x="1310734" y="372687"/>
                  <a:pt x="1490133" y="395111"/>
                </a:cubicBezTo>
                <a:cubicBezTo>
                  <a:pt x="1516536" y="398411"/>
                  <a:pt x="1542909" y="402026"/>
                  <a:pt x="1569155" y="406400"/>
                </a:cubicBezTo>
                <a:cubicBezTo>
                  <a:pt x="1588082" y="409554"/>
                  <a:pt x="1606455" y="416413"/>
                  <a:pt x="1625600" y="417689"/>
                </a:cubicBezTo>
                <a:cubicBezTo>
                  <a:pt x="1663146" y="420192"/>
                  <a:pt x="1700859" y="417689"/>
                  <a:pt x="1738489" y="417689"/>
                </a:cubicBezTo>
                <a:lnTo>
                  <a:pt x="1738489" y="417689"/>
                </a:lnTo>
              </a:path>
            </a:pathLst>
          </a:cu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2E1ED02F-0266-4A7E-AB12-0A9505D8740D}"/>
                  </a:ext>
                </a:extLst>
              </p:cNvPr>
              <p:cNvSpPr txBox="1"/>
              <p:nvPr/>
            </p:nvSpPr>
            <p:spPr>
              <a:xfrm>
                <a:off x="8619176" y="3075164"/>
                <a:ext cx="160620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600" dirty="0" err="1">
                  <a:solidFill>
                    <a:schemeClr val="bg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2E1ED02F-0266-4A7E-AB12-0A9505D87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176" y="3075164"/>
                <a:ext cx="160620" cy="280718"/>
              </a:xfrm>
              <a:prstGeom prst="rect">
                <a:avLst/>
              </a:prstGeom>
              <a:blipFill>
                <a:blip r:embed="rId5"/>
                <a:stretch>
                  <a:fillRect l="-15385" r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C484443A-E144-4F40-8834-383D7E0CB870}"/>
                  </a:ext>
                </a:extLst>
              </p:cNvPr>
              <p:cNvSpPr txBox="1"/>
              <p:nvPr/>
            </p:nvSpPr>
            <p:spPr>
              <a:xfrm>
                <a:off x="6215979" y="2281858"/>
                <a:ext cx="182934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600" dirty="0" err="1">
                  <a:solidFill>
                    <a:schemeClr val="bg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C484443A-E144-4F40-8834-383D7E0CB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79" y="2281858"/>
                <a:ext cx="182934" cy="280718"/>
              </a:xfrm>
              <a:prstGeom prst="rect">
                <a:avLst/>
              </a:prstGeom>
              <a:blipFill>
                <a:blip r:embed="rId6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390F88A-E8EA-BD5F-B52C-2A26165291E2}"/>
              </a:ext>
            </a:extLst>
          </p:cNvPr>
          <p:cNvCxnSpPr>
            <a:cxnSpLocks/>
          </p:cNvCxnSpPr>
          <p:nvPr/>
        </p:nvCxnSpPr>
        <p:spPr>
          <a:xfrm>
            <a:off x="7382932" y="2374815"/>
            <a:ext cx="0" cy="736682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CC0A737-E5E3-A45B-8A73-0AE4CBC65E91}"/>
              </a:ext>
            </a:extLst>
          </p:cNvPr>
          <p:cNvCxnSpPr>
            <a:cxnSpLocks/>
          </p:cNvCxnSpPr>
          <p:nvPr/>
        </p:nvCxnSpPr>
        <p:spPr>
          <a:xfrm>
            <a:off x="7828843" y="2374815"/>
            <a:ext cx="0" cy="736682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F15633E-670A-4760-5FBC-F4F23620A026}"/>
              </a:ext>
            </a:extLst>
          </p:cNvPr>
          <p:cNvSpPr txBox="1"/>
          <p:nvPr/>
        </p:nvSpPr>
        <p:spPr>
          <a:xfrm>
            <a:off x="7206848" y="3186803"/>
            <a:ext cx="815929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Surfaces</a:t>
            </a:r>
            <a:endParaRPr lang="en-US" sz="1600" dirty="0" err="1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2" grpId="0" animBg="1"/>
      <p:bldP spid="12" grpId="1" animBg="1"/>
      <p:bldP spid="14" grpId="0"/>
      <p:bldP spid="39" grpId="0" animBg="1"/>
      <p:bldP spid="82" grpId="0"/>
      <p:bldP spid="84" grpId="0" animBg="1"/>
      <p:bldP spid="84" grpId="1" animBg="1"/>
      <p:bldP spid="85" grpId="0" animBg="1"/>
      <p:bldP spid="93" grpId="0"/>
      <p:bldP spid="95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B8ED374-C984-102E-1F9F-A8B87DF6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44619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4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BB396B-1377-0100-24C8-5F8B6EFE4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nerf_4">
            <a:hlinkClick r:id="" action="ppaction://media"/>
            <a:extLst>
              <a:ext uri="{FF2B5EF4-FFF2-40B4-BE49-F238E27FC236}">
                <a16:creationId xmlns:a16="http://schemas.microsoft.com/office/drawing/2014/main" id="{F392847F-4A59-1E03-A9D9-1CF94CFF9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1000" b="36283"/>
          <a:stretch/>
        </p:blipFill>
        <p:spPr>
          <a:xfrm>
            <a:off x="621324" y="1917530"/>
            <a:ext cx="3810000" cy="1627532"/>
          </a:xfrm>
          <a:prstGeom prst="rect">
            <a:avLst/>
          </a:prstGeom>
        </p:spPr>
      </p:pic>
      <p:pic>
        <p:nvPicPr>
          <p:cNvPr id="7" name="gnll_4_0">
            <a:hlinkClick r:id="" action="ppaction://media"/>
            <a:extLst>
              <a:ext uri="{FF2B5EF4-FFF2-40B4-BE49-F238E27FC236}">
                <a16:creationId xmlns:a16="http://schemas.microsoft.com/office/drawing/2014/main" id="{022B0A8F-FDE9-B15B-09BF-DA3B3E48CB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21021" b="36262"/>
          <a:stretch/>
        </p:blipFill>
        <p:spPr>
          <a:xfrm>
            <a:off x="4572000" y="1917659"/>
            <a:ext cx="3810000" cy="162753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1FDDB5F-F0DE-7E0C-5379-749CC4F81A04}"/>
              </a:ext>
            </a:extLst>
          </p:cNvPr>
          <p:cNvSpPr txBox="1"/>
          <p:nvPr/>
        </p:nvSpPr>
        <p:spPr>
          <a:xfrm>
            <a:off x="1705586" y="3545062"/>
            <a:ext cx="1772921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without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935BFF1-F5F0-F389-9EEB-FE8385ED45BE}"/>
              </a:ext>
            </a:extLst>
          </p:cNvPr>
          <p:cNvSpPr txBox="1"/>
          <p:nvPr/>
        </p:nvSpPr>
        <p:spPr>
          <a:xfrm>
            <a:off x="5798930" y="3562031"/>
            <a:ext cx="1450718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9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1CBE09F-461A-A5FC-5682-47FECD79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644619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36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C04277-B3D9-E66F-7985-5E5128447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6" name="nerf_r0_0_2">
            <a:hlinkClick r:id="" action="ppaction://media"/>
            <a:extLst>
              <a:ext uri="{FF2B5EF4-FFF2-40B4-BE49-F238E27FC236}">
                <a16:creationId xmlns:a16="http://schemas.microsoft.com/office/drawing/2014/main" id="{9AEA76CE-EF13-865A-88F4-A36200948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66667"/>
          <a:stretch/>
        </p:blipFill>
        <p:spPr>
          <a:xfrm>
            <a:off x="315911" y="1214137"/>
            <a:ext cx="3941112" cy="3152890"/>
          </a:xfrm>
          <a:prstGeom prst="rect">
            <a:avLst/>
          </a:prstGeom>
        </p:spPr>
      </p:pic>
      <p:pic>
        <p:nvPicPr>
          <p:cNvPr id="7" name="nerf_rgbd_r0_0_2">
            <a:hlinkClick r:id="" action="ppaction://media"/>
            <a:extLst>
              <a:ext uri="{FF2B5EF4-FFF2-40B4-BE49-F238E27FC236}">
                <a16:creationId xmlns:a16="http://schemas.microsoft.com/office/drawing/2014/main" id="{6E0ACBDC-8CF9-1EE7-1CC7-13E7D17A46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66629"/>
          <a:stretch/>
        </p:blipFill>
        <p:spPr>
          <a:xfrm>
            <a:off x="4567419" y="1214137"/>
            <a:ext cx="3945693" cy="315288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2D58CA-A2AA-22DF-69F6-22F945B5108A}"/>
              </a:ext>
            </a:extLst>
          </p:cNvPr>
          <p:cNvSpPr txBox="1"/>
          <p:nvPr/>
        </p:nvSpPr>
        <p:spPr>
          <a:xfrm>
            <a:off x="1455799" y="4376400"/>
            <a:ext cx="1772921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without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E14088-F4E1-A37A-C62D-7E9DC8BED896}"/>
              </a:ext>
            </a:extLst>
          </p:cNvPr>
          <p:cNvSpPr txBox="1"/>
          <p:nvPr/>
        </p:nvSpPr>
        <p:spPr>
          <a:xfrm>
            <a:off x="5854556" y="4384052"/>
            <a:ext cx="1450718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endParaRPr lang="en-US" sz="16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A967232-D5E3-E438-884A-B65DCCDDC022}"/>
              </a:ext>
            </a:extLst>
          </p:cNvPr>
          <p:cNvSpPr txBox="1"/>
          <p:nvPr/>
        </p:nvSpPr>
        <p:spPr>
          <a:xfrm>
            <a:off x="315911" y="4776437"/>
            <a:ext cx="6665094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Problem: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Dense, high quality depth maps are not always available.  </a:t>
            </a:r>
          </a:p>
        </p:txBody>
      </p:sp>
    </p:spTree>
    <p:extLst>
      <p:ext uri="{BB962C8B-B14F-4D97-AF65-F5344CB8AC3E}">
        <p14:creationId xmlns:p14="http://schemas.microsoft.com/office/powerpoint/2010/main" val="194504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7F8D725-A1CD-3DBB-D783-CF2455BD5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83"/>
          <a:stretch/>
        </p:blipFill>
        <p:spPr>
          <a:xfrm>
            <a:off x="507992" y="-14670"/>
            <a:ext cx="7687733" cy="516420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26AD7A-34E2-BCB5-D1FE-CC1C32144D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B1B6132-168C-AC50-739B-44C5CB0F8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35" r="29889" b="92407"/>
          <a:stretch/>
        </p:blipFill>
        <p:spPr>
          <a:xfrm rot="5400000">
            <a:off x="8579563" y="2022195"/>
            <a:ext cx="722489" cy="39055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B9B3927-E9B8-79B8-60DB-BDF6300E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28532"/>
            <a:ext cx="8508999" cy="800925"/>
          </a:xfrm>
        </p:spPr>
        <p:txBody>
          <a:bodyPr/>
          <a:lstStyle/>
          <a:p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SfM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80487A-F755-8513-A4A6-573C0F97B5C6}"/>
              </a:ext>
            </a:extLst>
          </p:cNvPr>
          <p:cNvSpPr txBox="1"/>
          <p:nvPr/>
        </p:nvSpPr>
        <p:spPr>
          <a:xfrm>
            <a:off x="319090" y="1341501"/>
            <a:ext cx="4575483" cy="5443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Challenge: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SfM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reconstructions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few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views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de-DE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very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de-DE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very</a:t>
            </a:r>
            <a:r>
              <a:rPr lang="de-DE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noisy</a:t>
            </a:r>
            <a:r>
              <a:rPr lang="de-DE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C33F3AE-9EE5-58D2-1F9A-B3964BB6B54A}"/>
              </a:ext>
            </a:extLst>
          </p:cNvPr>
          <p:cNvSpPr/>
          <p:nvPr/>
        </p:nvSpPr>
        <p:spPr>
          <a:xfrm>
            <a:off x="8669875" y="1908395"/>
            <a:ext cx="507992" cy="417116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FA7B802-8865-7D5C-EC5F-58342BDD3C09}"/>
              </a:ext>
            </a:extLst>
          </p:cNvPr>
          <p:cNvSpPr/>
          <p:nvPr/>
        </p:nvSpPr>
        <p:spPr>
          <a:xfrm>
            <a:off x="6955558" y="1856228"/>
            <a:ext cx="507992" cy="2061016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E15070F-BC19-BF2C-79AB-030CFBE6E9D8}"/>
              </a:ext>
            </a:extLst>
          </p:cNvPr>
          <p:cNvSpPr txBox="1"/>
          <p:nvPr/>
        </p:nvSpPr>
        <p:spPr>
          <a:xfrm>
            <a:off x="316992" y="4963786"/>
            <a:ext cx="7622279" cy="164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Schönberger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al. “Structure-from-Motion Revisited” CVPR 2016</a:t>
            </a:r>
          </a:p>
        </p:txBody>
      </p:sp>
    </p:spTree>
    <p:extLst>
      <p:ext uri="{BB962C8B-B14F-4D97-AF65-F5344CB8AC3E}">
        <p14:creationId xmlns:p14="http://schemas.microsoft.com/office/powerpoint/2010/main" val="304532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33216B49-EB96-AADC-B7E9-AA065102A84F}"/>
              </a:ext>
            </a:extLst>
          </p:cNvPr>
          <p:cNvSpPr/>
          <p:nvPr/>
        </p:nvSpPr>
        <p:spPr>
          <a:xfrm>
            <a:off x="6041997" y="3953759"/>
            <a:ext cx="1012574" cy="43077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385EA41-B2E7-987C-98E4-5EEBBFAA00FF}"/>
              </a:ext>
            </a:extLst>
          </p:cNvPr>
          <p:cNvSpPr/>
          <p:nvPr/>
        </p:nvSpPr>
        <p:spPr>
          <a:xfrm>
            <a:off x="4605737" y="3953759"/>
            <a:ext cx="983703" cy="4307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CF8B77F-CB0C-3112-4C49-F4FAE9DA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17238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Let‘s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EED720-B901-6393-D660-04EAEDBFF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06CD3C52-1E9C-E041-946B-C26A4A66C1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aintStrokes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10" t="11599" r="48498" b="13681"/>
          <a:stretch/>
        </p:blipFill>
        <p:spPr>
          <a:xfrm>
            <a:off x="4192965" y="1681117"/>
            <a:ext cx="1012362" cy="201916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198F41C8-8269-06B5-0877-A1F13D554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"/>
          <a:stretch/>
        </p:blipFill>
        <p:spPr>
          <a:xfrm rot="20369947">
            <a:off x="444286" y="1400175"/>
            <a:ext cx="1901963" cy="1501021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910CBBC8-7D9D-673C-A0B6-D02595206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08" y="1966312"/>
            <a:ext cx="915171" cy="686378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24C5CAE9-B512-9C76-BD93-E119E4AB3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03" y="1997551"/>
            <a:ext cx="913470" cy="685102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E03CFBEF-FA68-A273-1F3A-85ADE8F680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6" y="2678008"/>
            <a:ext cx="786493" cy="589870"/>
          </a:xfrm>
          <a:prstGeom prst="rect">
            <a:avLst/>
          </a:prstGeom>
          <a:ln w="3175">
            <a:solidFill>
              <a:sysClr val="window" lastClr="FFFFFF"/>
            </a:solidFill>
          </a:ln>
          <a:effectLst/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8FDD548F-63E7-8AA1-6AA0-8DF6002B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1" y="3418425"/>
            <a:ext cx="793746" cy="595309"/>
          </a:xfrm>
          <a:prstGeom prst="rect">
            <a:avLst/>
          </a:prstGeom>
          <a:ln w="3175">
            <a:solidFill>
              <a:sysClr val="window" lastClr="FFFFFF"/>
            </a:solidFill>
          </a:ln>
          <a:effectLst/>
        </p:spPr>
      </p:pic>
      <p:sp>
        <p:nvSpPr>
          <p:cNvPr id="140" name="Textfeld 139">
            <a:extLst>
              <a:ext uri="{FF2B5EF4-FFF2-40B4-BE49-F238E27FC236}">
                <a16:creationId xmlns:a16="http://schemas.microsoft.com/office/drawing/2014/main" id="{9BE62C44-E0C1-E870-3391-2D6D4C567B29}"/>
              </a:ext>
            </a:extLst>
          </p:cNvPr>
          <p:cNvSpPr txBox="1"/>
          <p:nvPr/>
        </p:nvSpPr>
        <p:spPr>
          <a:xfrm rot="8100000">
            <a:off x="1195782" y="4011893"/>
            <a:ext cx="392177" cy="213247"/>
          </a:xfrm>
          <a:prstGeom prst="rect">
            <a:avLst/>
          </a:prstGeom>
          <a:noFill/>
          <a:effectLst/>
        </p:spPr>
        <p:txBody>
          <a:bodyPr vert="vert"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prstClr val="black"/>
                </a:solidFill>
                <a:latin typeface="Calibri" panose="020F0502020204030204"/>
                <a:cs typeface="+mn-cs"/>
              </a:rPr>
              <a:t>…</a:t>
            </a:r>
            <a:endParaRPr lang="en-US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141" name="Grafik 140">
            <a:extLst>
              <a:ext uri="{FF2B5EF4-FFF2-40B4-BE49-F238E27FC236}">
                <a16:creationId xmlns:a16="http://schemas.microsoft.com/office/drawing/2014/main" id="{0157D76B-D17D-1B4D-578F-503584D7B0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09" y="2744758"/>
            <a:ext cx="915171" cy="686379"/>
          </a:xfrm>
          <a:prstGeom prst="rect">
            <a:avLst/>
          </a:prstGeom>
          <a:effectLst/>
        </p:spPr>
      </p:pic>
      <p:sp>
        <p:nvSpPr>
          <p:cNvPr id="143" name="Pfeil: nach rechts 142">
            <a:extLst>
              <a:ext uri="{FF2B5EF4-FFF2-40B4-BE49-F238E27FC236}">
                <a16:creationId xmlns:a16="http://schemas.microsoft.com/office/drawing/2014/main" id="{DF09E8C4-B162-7DA7-D64E-CF5B484F273F}"/>
              </a:ext>
            </a:extLst>
          </p:cNvPr>
          <p:cNvSpPr/>
          <p:nvPr/>
        </p:nvSpPr>
        <p:spPr>
          <a:xfrm rot="18900000">
            <a:off x="756866" y="2285663"/>
            <a:ext cx="511596" cy="488270"/>
          </a:xfrm>
          <a:prstGeom prst="rightArrow">
            <a:avLst>
              <a:gd name="adj1" fmla="val 50000"/>
              <a:gd name="adj2" fmla="val 42549"/>
            </a:avLst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2" name="Grafik 151">
            <a:extLst>
              <a:ext uri="{FF2B5EF4-FFF2-40B4-BE49-F238E27FC236}">
                <a16:creationId xmlns:a16="http://schemas.microsoft.com/office/drawing/2014/main" id="{9A4386B1-EF58-52CE-5E33-32C07B62DC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08" y="2712357"/>
            <a:ext cx="915171" cy="686378"/>
          </a:xfrm>
          <a:prstGeom prst="rect">
            <a:avLst/>
          </a:prstGeom>
          <a:effectLst/>
        </p:spPr>
      </p:pic>
      <p:sp>
        <p:nvSpPr>
          <p:cNvPr id="153" name="Rechteck 152">
            <a:extLst>
              <a:ext uri="{FF2B5EF4-FFF2-40B4-BE49-F238E27FC236}">
                <a16:creationId xmlns:a16="http://schemas.microsoft.com/office/drawing/2014/main" id="{1FE9B1C4-B207-95E8-D410-0B84C094ADE4}"/>
              </a:ext>
            </a:extLst>
          </p:cNvPr>
          <p:cNvSpPr/>
          <p:nvPr/>
        </p:nvSpPr>
        <p:spPr>
          <a:xfrm>
            <a:off x="6332017" y="2279001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0378B88E-7ADC-2631-A6BB-AC6A6CF1F0CA}"/>
              </a:ext>
            </a:extLst>
          </p:cNvPr>
          <p:cNvSpPr/>
          <p:nvPr/>
        </p:nvSpPr>
        <p:spPr>
          <a:xfrm>
            <a:off x="6560832" y="2279001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08F4D652-40AA-5163-1C8E-434D9AFED32B}"/>
              </a:ext>
            </a:extLst>
          </p:cNvPr>
          <p:cNvSpPr/>
          <p:nvPr/>
        </p:nvSpPr>
        <p:spPr>
          <a:xfrm>
            <a:off x="6789646" y="2279000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Pfeil: nach rechts 164">
            <a:extLst>
              <a:ext uri="{FF2B5EF4-FFF2-40B4-BE49-F238E27FC236}">
                <a16:creationId xmlns:a16="http://schemas.microsoft.com/office/drawing/2014/main" id="{0321E513-ED55-7797-939C-75E3728E0572}"/>
              </a:ext>
            </a:extLst>
          </p:cNvPr>
          <p:cNvSpPr/>
          <p:nvPr/>
        </p:nvSpPr>
        <p:spPr>
          <a:xfrm>
            <a:off x="5645885" y="2470241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Pfeil: nach rechts 165">
            <a:extLst>
              <a:ext uri="{FF2B5EF4-FFF2-40B4-BE49-F238E27FC236}">
                <a16:creationId xmlns:a16="http://schemas.microsoft.com/office/drawing/2014/main" id="{3B29AC76-7B33-B4A3-3AB6-4348F4FFBD1E}"/>
              </a:ext>
            </a:extLst>
          </p:cNvPr>
          <p:cNvSpPr/>
          <p:nvPr/>
        </p:nvSpPr>
        <p:spPr>
          <a:xfrm rot="1800000">
            <a:off x="1638414" y="1989838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Pfeil: nach rechts 167">
            <a:extLst>
              <a:ext uri="{FF2B5EF4-FFF2-40B4-BE49-F238E27FC236}">
                <a16:creationId xmlns:a16="http://schemas.microsoft.com/office/drawing/2014/main" id="{1BED2C1C-5B2E-1C3E-915E-411E149DD74E}"/>
              </a:ext>
            </a:extLst>
          </p:cNvPr>
          <p:cNvSpPr/>
          <p:nvPr/>
        </p:nvSpPr>
        <p:spPr>
          <a:xfrm rot="8820000">
            <a:off x="7384985" y="3555150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Pfeil: nach rechts 169">
            <a:extLst>
              <a:ext uri="{FF2B5EF4-FFF2-40B4-BE49-F238E27FC236}">
                <a16:creationId xmlns:a16="http://schemas.microsoft.com/office/drawing/2014/main" id="{F17C600C-B38F-EF99-B726-0BF1970D1AA6}"/>
              </a:ext>
            </a:extLst>
          </p:cNvPr>
          <p:cNvSpPr/>
          <p:nvPr/>
        </p:nvSpPr>
        <p:spPr>
          <a:xfrm>
            <a:off x="1650313" y="2889538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1" name="Grafik 170">
            <a:extLst>
              <a:ext uri="{FF2B5EF4-FFF2-40B4-BE49-F238E27FC236}">
                <a16:creationId xmlns:a16="http://schemas.microsoft.com/office/drawing/2014/main" id="{C975FC8B-BB18-8955-825E-05EE85C255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1" y="3056357"/>
            <a:ext cx="785613" cy="589210"/>
          </a:xfrm>
          <a:prstGeom prst="rect">
            <a:avLst/>
          </a:prstGeom>
          <a:ln w="3175">
            <a:solidFill>
              <a:sysClr val="window" lastClr="FFFFFF"/>
            </a:solidFill>
          </a:ln>
          <a:effectLst/>
        </p:spPr>
      </p:pic>
      <p:sp>
        <p:nvSpPr>
          <p:cNvPr id="175" name="Rechteck 174">
            <a:extLst>
              <a:ext uri="{FF2B5EF4-FFF2-40B4-BE49-F238E27FC236}">
                <a16:creationId xmlns:a16="http://schemas.microsoft.com/office/drawing/2014/main" id="{2FFC86F3-54F2-A8C7-D6CB-2C4B7E45227C}"/>
              </a:ext>
            </a:extLst>
          </p:cNvPr>
          <p:cNvSpPr/>
          <p:nvPr/>
        </p:nvSpPr>
        <p:spPr>
          <a:xfrm>
            <a:off x="1384162" y="1735639"/>
            <a:ext cx="136897" cy="14183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Pfeil: nach rechts 176">
            <a:extLst>
              <a:ext uri="{FF2B5EF4-FFF2-40B4-BE49-F238E27FC236}">
                <a16:creationId xmlns:a16="http://schemas.microsoft.com/office/drawing/2014/main" id="{EB56BA12-D3B5-B18E-EF69-7E112A8960CA}"/>
              </a:ext>
            </a:extLst>
          </p:cNvPr>
          <p:cNvSpPr/>
          <p:nvPr/>
        </p:nvSpPr>
        <p:spPr>
          <a:xfrm>
            <a:off x="7264961" y="2288999"/>
            <a:ext cx="911786" cy="772288"/>
          </a:xfrm>
          <a:prstGeom prst="rightArrow">
            <a:avLst>
              <a:gd name="adj1" fmla="val 51990"/>
              <a:gd name="adj2" fmla="val 40134"/>
            </a:avLst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Pfeil: nach rechts 177">
            <a:extLst>
              <a:ext uri="{FF2B5EF4-FFF2-40B4-BE49-F238E27FC236}">
                <a16:creationId xmlns:a16="http://schemas.microsoft.com/office/drawing/2014/main" id="{736DFA1E-A88A-E1F3-A059-E27DFA40302E}"/>
              </a:ext>
            </a:extLst>
          </p:cNvPr>
          <p:cNvSpPr/>
          <p:nvPr/>
        </p:nvSpPr>
        <p:spPr>
          <a:xfrm>
            <a:off x="3540317" y="2510903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2" name="Textfeld 241">
            <a:extLst>
              <a:ext uri="{FF2B5EF4-FFF2-40B4-BE49-F238E27FC236}">
                <a16:creationId xmlns:a16="http://schemas.microsoft.com/office/drawing/2014/main" id="{1F03BB79-8103-E94C-FC10-2D11813BEE0D}"/>
              </a:ext>
            </a:extLst>
          </p:cNvPr>
          <p:cNvSpPr txBox="1"/>
          <p:nvPr/>
        </p:nvSpPr>
        <p:spPr>
          <a:xfrm>
            <a:off x="76931" y="4020405"/>
            <a:ext cx="1279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Multi-View RGB</a:t>
            </a: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3" name="Textfeld 242">
            <a:extLst>
              <a:ext uri="{FF2B5EF4-FFF2-40B4-BE49-F238E27FC236}">
                <a16:creationId xmlns:a16="http://schemas.microsoft.com/office/drawing/2014/main" id="{956C62C8-C0DD-86F6-3747-8789E1604DC7}"/>
              </a:ext>
            </a:extLst>
          </p:cNvPr>
          <p:cNvSpPr txBox="1"/>
          <p:nvPr/>
        </p:nvSpPr>
        <p:spPr>
          <a:xfrm>
            <a:off x="212685" y="1273650"/>
            <a:ext cx="66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  <a:endParaRPr lang="en-US" sz="12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4" name="Textfeld 243">
            <a:extLst>
              <a:ext uri="{FF2B5EF4-FFF2-40B4-BE49-F238E27FC236}">
                <a16:creationId xmlns:a16="http://schemas.microsoft.com/office/drawing/2014/main" id="{AAF6A4C7-4695-10A5-6705-BCA34773DEB8}"/>
              </a:ext>
            </a:extLst>
          </p:cNvPr>
          <p:cNvSpPr txBox="1"/>
          <p:nvPr/>
        </p:nvSpPr>
        <p:spPr>
          <a:xfrm rot="18874517">
            <a:off x="744567" y="2435062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SfM</a:t>
            </a:r>
            <a:endParaRPr lang="de-DE" sz="1200" dirty="0">
              <a:solidFill>
                <a:prstClr val="black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5" name="Textfeld 244">
            <a:extLst>
              <a:ext uri="{FF2B5EF4-FFF2-40B4-BE49-F238E27FC236}">
                <a16:creationId xmlns:a16="http://schemas.microsoft.com/office/drawing/2014/main" id="{A48D1703-CED0-B7B3-BB31-9309A7E68947}"/>
              </a:ext>
            </a:extLst>
          </p:cNvPr>
          <p:cNvSpPr txBox="1"/>
          <p:nvPr/>
        </p:nvSpPr>
        <p:spPr>
          <a:xfrm>
            <a:off x="2100058" y="1721266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</a:t>
            </a:r>
          </a:p>
        </p:txBody>
      </p:sp>
      <p:sp>
        <p:nvSpPr>
          <p:cNvPr id="248" name="Textfeld 247">
            <a:extLst>
              <a:ext uri="{FF2B5EF4-FFF2-40B4-BE49-F238E27FC236}">
                <a16:creationId xmlns:a16="http://schemas.microsoft.com/office/drawing/2014/main" id="{D8A536CB-4460-6887-4992-5813CCB419A7}"/>
              </a:ext>
            </a:extLst>
          </p:cNvPr>
          <p:cNvSpPr txBox="1"/>
          <p:nvPr/>
        </p:nvSpPr>
        <p:spPr>
          <a:xfrm>
            <a:off x="4278477" y="1438528"/>
            <a:ext cx="848310" cy="276999"/>
          </a:xfrm>
          <a:prstGeom prst="rect">
            <a:avLst/>
          </a:prstGeom>
          <a:solidFill>
            <a:srgbClr val="FFFFFF">
              <a:alpha val="50196"/>
            </a:srgbClr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Sampling</a:t>
            </a:r>
          </a:p>
        </p:txBody>
      </p:sp>
      <p:sp>
        <p:nvSpPr>
          <p:cNvPr id="249" name="Textfeld 248">
            <a:extLst>
              <a:ext uri="{FF2B5EF4-FFF2-40B4-BE49-F238E27FC236}">
                <a16:creationId xmlns:a16="http://schemas.microsoft.com/office/drawing/2014/main" id="{CCFA4A22-1C73-B0A0-D328-AE3AD4A48729}"/>
              </a:ext>
            </a:extLst>
          </p:cNvPr>
          <p:cNvSpPr txBox="1"/>
          <p:nvPr/>
        </p:nvSpPr>
        <p:spPr>
          <a:xfrm>
            <a:off x="6041997" y="1997785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Radiance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Field</a:t>
            </a:r>
          </a:p>
        </p:txBody>
      </p:sp>
      <p:sp>
        <p:nvSpPr>
          <p:cNvPr id="250" name="Textfeld 249">
            <a:extLst>
              <a:ext uri="{FF2B5EF4-FFF2-40B4-BE49-F238E27FC236}">
                <a16:creationId xmlns:a16="http://schemas.microsoft.com/office/drawing/2014/main" id="{2D325901-E589-EAB1-D8DF-C521DD9DEECA}"/>
              </a:ext>
            </a:extLst>
          </p:cNvPr>
          <p:cNvSpPr txBox="1"/>
          <p:nvPr/>
        </p:nvSpPr>
        <p:spPr>
          <a:xfrm>
            <a:off x="7193796" y="2447250"/>
            <a:ext cx="88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Volume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Rendering</a:t>
            </a:r>
          </a:p>
        </p:txBody>
      </p:sp>
      <p:sp>
        <p:nvSpPr>
          <p:cNvPr id="251" name="Textfeld 250">
            <a:extLst>
              <a:ext uri="{FF2B5EF4-FFF2-40B4-BE49-F238E27FC236}">
                <a16:creationId xmlns:a16="http://schemas.microsoft.com/office/drawing/2014/main" id="{46FFE303-F0ED-6411-4471-EA4473AB7F38}"/>
              </a:ext>
            </a:extLst>
          </p:cNvPr>
          <p:cNvSpPr txBox="1"/>
          <p:nvPr/>
        </p:nvSpPr>
        <p:spPr>
          <a:xfrm>
            <a:off x="7997288" y="1678482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 &amp; RGB</a:t>
            </a:r>
          </a:p>
        </p:txBody>
      </p:sp>
      <p:pic>
        <p:nvPicPr>
          <p:cNvPr id="277" name="Grafik 276" descr="\documentclass{article}&#10;\usepackage{amsmath,amsfonts,amssymb}&#10;\usepackage{xcolor}&#10;\pagestyle{empty}&#10;%\RequirePackage{times}&#10;\begin{document}&#10;&#10;\scriptsize&#10;$ \\ \mathbf{c} \\ \sigma $&#10;&#10;\end{document}" title="IguanaTex Bitmap Display">
            <a:extLst>
              <a:ext uri="{FF2B5EF4-FFF2-40B4-BE49-F238E27FC236}">
                <a16:creationId xmlns:a16="http://schemas.microsoft.com/office/drawing/2014/main" id="{60FBAE91-327F-AA24-88EE-50DCA002A4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001238" y="2513739"/>
            <a:ext cx="106667" cy="283429"/>
          </a:xfrm>
          <a:prstGeom prst="rect">
            <a:avLst/>
          </a:prstGeom>
        </p:spPr>
      </p:pic>
      <p:pic>
        <p:nvPicPr>
          <p:cNvPr id="279" name="Grafik 278" descr="\documentclass{article}&#10;\usepackage{amsmath,amsfonts,amssymb}&#10;\usepackage{xcolor}&#10;\pagestyle{empty}&#10;%\RequirePackage{times}&#10;\begin{document}&#10;&#10;$\mathcal{L} = \displaystyle\sum_{\mathbf{r}\in R}\Big(\mathcal{L}_{\mathrm{color}}(\mathbf{r}) + \lambda \mathcal{L}_{\mathrm{depth}}(\mathbf{r})\Big)$&#10;&#10;\end{document}" title="IguanaTex Bitmap Display">
            <a:extLst>
              <a:ext uri="{FF2B5EF4-FFF2-40B4-BE49-F238E27FC236}">
                <a16:creationId xmlns:a16="http://schemas.microsoft.com/office/drawing/2014/main" id="{6AAB0BBD-CF4C-A2FC-EFBD-0B8A38C086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557972" y="3955386"/>
            <a:ext cx="3585524" cy="608000"/>
          </a:xfrm>
          <a:prstGeom prst="rect">
            <a:avLst/>
          </a:prstGeom>
        </p:spPr>
      </p:pic>
      <p:pic>
        <p:nvPicPr>
          <p:cNvPr id="281" name="Grafik 280" descr="\documentclass{article}&#10;\usepackage{amsmath,amsfonts,amssymb}&#10;\usepackage{xcolor}&#10;\pagestyle{empty}&#10;%\RequirePackage{times}&#10;\begin{document}&#10;\scriptsize&#10;$\mathbf{p}_i \, ,$&#10;&#10;\end{document}" title="IguanaTex Bitmap Display">
            <a:extLst>
              <a:ext uri="{FF2B5EF4-FFF2-40B4-BE49-F238E27FC236}">
                <a16:creationId xmlns:a16="http://schemas.microsoft.com/office/drawing/2014/main" id="{96BFD536-ED85-F540-D955-76497748F84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353476" y="1345520"/>
            <a:ext cx="277052" cy="116157"/>
          </a:xfrm>
          <a:prstGeom prst="rect">
            <a:avLst/>
          </a:prstGeom>
        </p:spPr>
      </p:pic>
      <p:pic>
        <p:nvPicPr>
          <p:cNvPr id="283" name="Grafik 282" descr="\documentclass{article}&#10;\usepackage{amsmath,amsfonts,amssymb}&#10;\usepackage{xcolor}&#10;\pagestyle{empty}&#10;%\RequirePackage{times}&#10;\begin{document}&#10;\scriptsize&#10;$K$&#10;&#10;\end{document}" title="IguanaTex Bitmap Display">
            <a:extLst>
              <a:ext uri="{FF2B5EF4-FFF2-40B4-BE49-F238E27FC236}">
                <a16:creationId xmlns:a16="http://schemas.microsoft.com/office/drawing/2014/main" id="{4BB57CBB-4C25-A5A5-6BF5-960473912E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710342" y="1327265"/>
            <a:ext cx="162266" cy="121440"/>
          </a:xfrm>
          <a:prstGeom prst="rect">
            <a:avLst/>
          </a:prstGeom>
        </p:spPr>
      </p:pic>
      <p:sp>
        <p:nvSpPr>
          <p:cNvPr id="132" name="Rechteck 131">
            <a:extLst>
              <a:ext uri="{FF2B5EF4-FFF2-40B4-BE49-F238E27FC236}">
                <a16:creationId xmlns:a16="http://schemas.microsoft.com/office/drawing/2014/main" id="{B301A3D3-736F-AFD1-AB98-518466E2CA2B}"/>
              </a:ext>
            </a:extLst>
          </p:cNvPr>
          <p:cNvSpPr/>
          <p:nvPr/>
        </p:nvSpPr>
        <p:spPr>
          <a:xfrm>
            <a:off x="4071529" y="1681117"/>
            <a:ext cx="1263235" cy="2019167"/>
          </a:xfrm>
          <a:prstGeom prst="rect">
            <a:avLst/>
          </a:prstGeom>
          <a:solidFill>
            <a:srgbClr val="FFFFFF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9F23E5A-7B0F-733B-44AD-45DC191110AE}"/>
              </a:ext>
            </a:extLst>
          </p:cNvPr>
          <p:cNvSpPr txBox="1"/>
          <p:nvPr/>
        </p:nvSpPr>
        <p:spPr>
          <a:xfrm>
            <a:off x="4139114" y="4587911"/>
            <a:ext cx="1915396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</a:t>
            </a:r>
            <a:r>
              <a:rPr lang="de-DE" sz="1600" dirty="0" err="1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squared</a:t>
            </a:r>
            <a:r>
              <a:rPr lang="de-DE" sz="16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sz="1600" dirty="0" err="1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</a:t>
            </a:r>
            <a:endParaRPr lang="en-US" sz="1600" dirty="0" err="1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63A7E5-CABF-34C6-C346-01F854C38596}"/>
              </a:ext>
            </a:extLst>
          </p:cNvPr>
          <p:cNvSpPr txBox="1"/>
          <p:nvPr/>
        </p:nvSpPr>
        <p:spPr>
          <a:xfrm>
            <a:off x="5089275" y="4850782"/>
            <a:ext cx="3054426" cy="263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 err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Gaussian</a:t>
            </a:r>
            <a:r>
              <a:rPr lang="de-DE" sz="1600" dirty="0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negative log </a:t>
            </a:r>
            <a:r>
              <a:rPr lang="de-DE" sz="1600" dirty="0" err="1">
                <a:solidFill>
                  <a:schemeClr val="accent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likelihood</a:t>
            </a:r>
            <a:endParaRPr lang="en-US" sz="1600" dirty="0" err="1">
              <a:solidFill>
                <a:schemeClr val="accent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Grafik 5" descr="\documentclass{article}&#10;\usepackage{amsmath,amsfonts,amssymb}&#10;\usepackage{xcolor}&#10;\pagestyle{empty}&#10;%\RequirePackage{times}&#10;\begin{document}&#10;&#10;\scriptsize&#10;$ \\ \mathbf{x} \\ \mathbf{d} $&#10;&#10;\end{document}" title="IguanaTex Bitmap Display">
            <a:extLst>
              <a:ext uri="{FF2B5EF4-FFF2-40B4-BE49-F238E27FC236}">
                <a16:creationId xmlns:a16="http://schemas.microsoft.com/office/drawing/2014/main" id="{FCE1915B-4CCE-3C76-6968-238789D0B3B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164934" y="2522311"/>
            <a:ext cx="112687" cy="282164"/>
          </a:xfrm>
          <a:prstGeom prst="rect">
            <a:avLst/>
          </a:prstGeom>
        </p:spPr>
      </p:pic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A0B8EA40-FD91-ECDA-C87D-C87AB8BA0197}"/>
              </a:ext>
            </a:extLst>
          </p:cNvPr>
          <p:cNvCxnSpPr>
            <a:cxnSpLocks/>
          </p:cNvCxnSpPr>
          <p:nvPr/>
        </p:nvCxnSpPr>
        <p:spPr>
          <a:xfrm flipV="1">
            <a:off x="3666705" y="3114136"/>
            <a:ext cx="1888789" cy="49241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6" name="Ellipse 155">
            <a:extLst>
              <a:ext uri="{FF2B5EF4-FFF2-40B4-BE49-F238E27FC236}">
                <a16:creationId xmlns:a16="http://schemas.microsoft.com/office/drawing/2014/main" id="{34E50D61-4EE0-344B-1479-F7ED86AB07ED}"/>
              </a:ext>
            </a:extLst>
          </p:cNvPr>
          <p:cNvSpPr/>
          <p:nvPr/>
        </p:nvSpPr>
        <p:spPr>
          <a:xfrm>
            <a:off x="4399283" y="3362195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962E9B42-47BD-BD57-72EB-990D7F188B4F}"/>
              </a:ext>
            </a:extLst>
          </p:cNvPr>
          <p:cNvSpPr/>
          <p:nvPr/>
        </p:nvSpPr>
        <p:spPr>
          <a:xfrm>
            <a:off x="4533697" y="3326138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A356CF73-B247-FFCD-A236-7344DD079251}"/>
              </a:ext>
            </a:extLst>
          </p:cNvPr>
          <p:cNvSpPr/>
          <p:nvPr/>
        </p:nvSpPr>
        <p:spPr>
          <a:xfrm>
            <a:off x="4620664" y="3304909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7207CF75-2337-7B4E-A277-12B633466E35}"/>
              </a:ext>
            </a:extLst>
          </p:cNvPr>
          <p:cNvSpPr/>
          <p:nvPr/>
        </p:nvSpPr>
        <p:spPr>
          <a:xfrm>
            <a:off x="4715013" y="3278389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2A64B5FB-5207-596F-A0E5-67FD9EE3DA3B}"/>
              </a:ext>
            </a:extLst>
          </p:cNvPr>
          <p:cNvSpPr/>
          <p:nvPr/>
        </p:nvSpPr>
        <p:spPr>
          <a:xfrm>
            <a:off x="4836325" y="3244786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B57C0130-AF41-9810-E5F4-CB5147559CCB}"/>
              </a:ext>
            </a:extLst>
          </p:cNvPr>
          <p:cNvSpPr/>
          <p:nvPr/>
        </p:nvSpPr>
        <p:spPr>
          <a:xfrm>
            <a:off x="5013775" y="3200760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584878A6-6A54-171B-4B00-51B7D2CE7E94}"/>
              </a:ext>
            </a:extLst>
          </p:cNvPr>
          <p:cNvSpPr/>
          <p:nvPr/>
        </p:nvSpPr>
        <p:spPr>
          <a:xfrm>
            <a:off x="5299194" y="3129271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B4C5AE8D-8454-4FED-D57D-84E16DFE5EF6}"/>
              </a:ext>
            </a:extLst>
          </p:cNvPr>
          <p:cNvSpPr/>
          <p:nvPr/>
        </p:nvSpPr>
        <p:spPr>
          <a:xfrm>
            <a:off x="4249825" y="3406194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5C05EDDF-444E-828E-8E76-8B77F4791AB3}"/>
              </a:ext>
            </a:extLst>
          </p:cNvPr>
          <p:cNvSpPr/>
          <p:nvPr/>
        </p:nvSpPr>
        <p:spPr>
          <a:xfrm>
            <a:off x="3773454" y="3525140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Pfeil: nach rechts 166">
            <a:extLst>
              <a:ext uri="{FF2B5EF4-FFF2-40B4-BE49-F238E27FC236}">
                <a16:creationId xmlns:a16="http://schemas.microsoft.com/office/drawing/2014/main" id="{E95827A7-287F-B4CC-C583-38A39A7805AE}"/>
              </a:ext>
            </a:extLst>
          </p:cNvPr>
          <p:cNvSpPr/>
          <p:nvPr/>
        </p:nvSpPr>
        <p:spPr>
          <a:xfrm rot="1440000">
            <a:off x="2986661" y="3688482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B3EEAA95-C053-0694-B122-63D7E3781CEB}"/>
              </a:ext>
            </a:extLst>
          </p:cNvPr>
          <p:cNvCxnSpPr>
            <a:cxnSpLocks/>
          </p:cNvCxnSpPr>
          <p:nvPr/>
        </p:nvCxnSpPr>
        <p:spPr>
          <a:xfrm>
            <a:off x="5451040" y="3045106"/>
            <a:ext cx="271099" cy="2789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73" name="Gerader Verbinder 172">
            <a:extLst>
              <a:ext uri="{FF2B5EF4-FFF2-40B4-BE49-F238E27FC236}">
                <a16:creationId xmlns:a16="http://schemas.microsoft.com/office/drawing/2014/main" id="{1D6D5D1B-58AB-60FD-FEE2-4DAE49DA4F9E}"/>
              </a:ext>
            </a:extLst>
          </p:cNvPr>
          <p:cNvCxnSpPr>
            <a:cxnSpLocks/>
          </p:cNvCxnSpPr>
          <p:nvPr/>
        </p:nvCxnSpPr>
        <p:spPr>
          <a:xfrm flipH="1">
            <a:off x="5490624" y="3073002"/>
            <a:ext cx="221305" cy="14347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4" name="Bogen 173">
            <a:extLst>
              <a:ext uri="{FF2B5EF4-FFF2-40B4-BE49-F238E27FC236}">
                <a16:creationId xmlns:a16="http://schemas.microsoft.com/office/drawing/2014/main" id="{0D5852DB-3FD4-D5CB-5AC2-6A144885ECE3}"/>
              </a:ext>
            </a:extLst>
          </p:cNvPr>
          <p:cNvSpPr/>
          <p:nvPr/>
        </p:nvSpPr>
        <p:spPr>
          <a:xfrm rot="12867662">
            <a:off x="5552320" y="2933104"/>
            <a:ext cx="302401" cy="302401"/>
          </a:xfrm>
          <a:prstGeom prst="arc">
            <a:avLst>
              <a:gd name="adj1" fmla="val 17839201"/>
              <a:gd name="adj2" fmla="val 20335011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Freeform 1104" descr="\documentclass{article}&#10;\usepackage{amsmath}&#10;\usepackage{xcolor}&#10;\pagestyle{empty}&#10;\RequirePackage{times}&#10;\begin{document}&#10;&#10;\footnotesize&#10;$\mathbf{r}$&#10;&#10;\end{document}" title="IguanaTex Vector Display">
            <a:extLst>
              <a:ext uri="{FF2B5EF4-FFF2-40B4-BE49-F238E27FC236}">
                <a16:creationId xmlns:a16="http://schemas.microsoft.com/office/drawing/2014/main" id="{A42E7B03-06D5-D997-5E46-DE53BEACD5B5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5363748" y="3262973"/>
            <a:ext cx="73783" cy="77667"/>
          </a:xfrm>
          <a:custGeom>
            <a:avLst/>
            <a:gdLst>
              <a:gd name="T0" fmla="*/ 73 w 169"/>
              <a:gd name="T1" fmla="*/ 95 h 180"/>
              <a:gd name="T2" fmla="*/ 123 w 169"/>
              <a:gd name="T3" fmla="*/ 17 h 180"/>
              <a:gd name="T4" fmla="*/ 117 w 169"/>
              <a:gd name="T5" fmla="*/ 35 h 180"/>
              <a:gd name="T6" fmla="*/ 143 w 169"/>
              <a:gd name="T7" fmla="*/ 61 h 180"/>
              <a:gd name="T8" fmla="*/ 169 w 169"/>
              <a:gd name="T9" fmla="*/ 35 h 180"/>
              <a:gd name="T10" fmla="*/ 124 w 169"/>
              <a:gd name="T11" fmla="*/ 0 h 180"/>
              <a:gd name="T12" fmla="*/ 68 w 169"/>
              <a:gd name="T13" fmla="*/ 43 h 180"/>
              <a:gd name="T14" fmla="*/ 67 w 169"/>
              <a:gd name="T15" fmla="*/ 43 h 180"/>
              <a:gd name="T16" fmla="*/ 67 w 169"/>
              <a:gd name="T17" fmla="*/ 0 h 180"/>
              <a:gd name="T18" fmla="*/ 0 w 169"/>
              <a:gd name="T19" fmla="*/ 4 h 180"/>
              <a:gd name="T20" fmla="*/ 0 w 169"/>
              <a:gd name="T21" fmla="*/ 24 h 180"/>
              <a:gd name="T22" fmla="*/ 26 w 169"/>
              <a:gd name="T23" fmla="*/ 40 h 180"/>
              <a:gd name="T24" fmla="*/ 26 w 169"/>
              <a:gd name="T25" fmla="*/ 159 h 180"/>
              <a:gd name="T26" fmla="*/ 0 w 169"/>
              <a:gd name="T27" fmla="*/ 159 h 180"/>
              <a:gd name="T28" fmla="*/ 0 w 169"/>
              <a:gd name="T29" fmla="*/ 180 h 180"/>
              <a:gd name="T30" fmla="*/ 51 w 169"/>
              <a:gd name="T31" fmla="*/ 179 h 180"/>
              <a:gd name="T32" fmla="*/ 105 w 169"/>
              <a:gd name="T33" fmla="*/ 180 h 180"/>
              <a:gd name="T34" fmla="*/ 105 w 169"/>
              <a:gd name="T35" fmla="*/ 159 h 180"/>
              <a:gd name="T36" fmla="*/ 73 w 169"/>
              <a:gd name="T37" fmla="*/ 159 h 180"/>
              <a:gd name="T38" fmla="*/ 73 w 169"/>
              <a:gd name="T39" fmla="*/ 9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9" h="180">
                <a:moveTo>
                  <a:pt x="73" y="95"/>
                </a:moveTo>
                <a:cubicBezTo>
                  <a:pt x="73" y="63"/>
                  <a:pt x="85" y="18"/>
                  <a:pt x="123" y="17"/>
                </a:cubicBezTo>
                <a:cubicBezTo>
                  <a:pt x="123" y="18"/>
                  <a:pt x="117" y="24"/>
                  <a:pt x="117" y="35"/>
                </a:cubicBezTo>
                <a:cubicBezTo>
                  <a:pt x="117" y="51"/>
                  <a:pt x="128" y="61"/>
                  <a:pt x="143" y="61"/>
                </a:cubicBezTo>
                <a:cubicBezTo>
                  <a:pt x="158" y="61"/>
                  <a:pt x="169" y="51"/>
                  <a:pt x="169" y="35"/>
                </a:cubicBezTo>
                <a:cubicBezTo>
                  <a:pt x="169" y="13"/>
                  <a:pt x="147" y="0"/>
                  <a:pt x="124" y="0"/>
                </a:cubicBezTo>
                <a:cubicBezTo>
                  <a:pt x="90" y="0"/>
                  <a:pt x="74" y="28"/>
                  <a:pt x="68" y="43"/>
                </a:cubicBezTo>
                <a:lnTo>
                  <a:pt x="67" y="43"/>
                </a:lnTo>
                <a:lnTo>
                  <a:pt x="67" y="0"/>
                </a:lnTo>
                <a:lnTo>
                  <a:pt x="0" y="4"/>
                </a:lnTo>
                <a:lnTo>
                  <a:pt x="0" y="24"/>
                </a:lnTo>
                <a:cubicBezTo>
                  <a:pt x="24" y="24"/>
                  <a:pt x="26" y="24"/>
                  <a:pt x="26" y="40"/>
                </a:cubicBezTo>
                <a:lnTo>
                  <a:pt x="26" y="159"/>
                </a:lnTo>
                <a:lnTo>
                  <a:pt x="0" y="159"/>
                </a:lnTo>
                <a:lnTo>
                  <a:pt x="0" y="180"/>
                </a:lnTo>
                <a:cubicBezTo>
                  <a:pt x="23" y="179"/>
                  <a:pt x="27" y="179"/>
                  <a:pt x="51" y="179"/>
                </a:cubicBezTo>
                <a:cubicBezTo>
                  <a:pt x="74" y="179"/>
                  <a:pt x="75" y="179"/>
                  <a:pt x="105" y="180"/>
                </a:cubicBezTo>
                <a:lnTo>
                  <a:pt x="105" y="159"/>
                </a:lnTo>
                <a:lnTo>
                  <a:pt x="73" y="159"/>
                </a:lnTo>
                <a:lnTo>
                  <a:pt x="73" y="95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55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143" grpId="0" animBg="1"/>
      <p:bldP spid="153" grpId="0" animBg="1"/>
      <p:bldP spid="154" grpId="0" animBg="1"/>
      <p:bldP spid="155" grpId="0" animBg="1"/>
      <p:bldP spid="165" grpId="0" animBg="1"/>
      <p:bldP spid="166" grpId="0" animBg="1"/>
      <p:bldP spid="168" grpId="0" animBg="1"/>
      <p:bldP spid="170" grpId="0" animBg="1"/>
      <p:bldP spid="177" grpId="0" animBg="1"/>
      <p:bldP spid="178" grpId="0" animBg="1"/>
      <p:bldP spid="243" grpId="0"/>
      <p:bldP spid="244" grpId="0"/>
      <p:bldP spid="245" grpId="0"/>
      <p:bldP spid="248" grpId="0" animBg="1"/>
      <p:bldP spid="249" grpId="0"/>
      <p:bldP spid="250" grpId="0"/>
      <p:bldP spid="251" grpId="0"/>
      <p:bldP spid="132" grpId="0" animBg="1"/>
      <p:bldP spid="2" grpId="0"/>
      <p:bldP spid="15" grpId="0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7" grpId="0" animBg="1"/>
      <p:bldP spid="174" grpId="0" animBg="1"/>
      <p:bldP spid="2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47740136-F7DF-EFDA-968D-E8FFA2B37EE0}"/>
              </a:ext>
            </a:extLst>
          </p:cNvPr>
          <p:cNvSpPr/>
          <p:nvPr/>
        </p:nvSpPr>
        <p:spPr>
          <a:xfrm>
            <a:off x="5726779" y="2038921"/>
            <a:ext cx="500973" cy="2176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2545005-B252-AE31-1C07-AF0EA3C60B3B}"/>
              </a:ext>
            </a:extLst>
          </p:cNvPr>
          <p:cNvSpPr/>
          <p:nvPr/>
        </p:nvSpPr>
        <p:spPr>
          <a:xfrm>
            <a:off x="6007520" y="1821103"/>
            <a:ext cx="380325" cy="2176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66CA1551-3E37-602D-7653-BEBCD23F81F0}"/>
              </a:ext>
            </a:extLst>
          </p:cNvPr>
          <p:cNvSpPr/>
          <p:nvPr/>
        </p:nvSpPr>
        <p:spPr>
          <a:xfrm>
            <a:off x="5477168" y="1817107"/>
            <a:ext cx="380325" cy="21761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3F79268-F6F2-6BB3-F1E1-E787A746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298232"/>
            <a:ext cx="8508999" cy="390556"/>
          </a:xfrm>
        </p:spPr>
        <p:txBody>
          <a:bodyPr/>
          <a:lstStyle/>
          <a:p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supervise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</a:t>
            </a: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B49FB8-E436-A975-68DD-E367259611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A3B458A-C80A-AA29-08DA-D11D08486FAF}"/>
              </a:ext>
            </a:extLst>
          </p:cNvPr>
          <p:cNvCxnSpPr>
            <a:cxnSpLocks/>
          </p:cNvCxnSpPr>
          <p:nvPr/>
        </p:nvCxnSpPr>
        <p:spPr>
          <a:xfrm flipV="1">
            <a:off x="424566" y="4309170"/>
            <a:ext cx="1888789" cy="49241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775C0A25-489F-C3D2-C0C6-E5476B076233}"/>
              </a:ext>
            </a:extLst>
          </p:cNvPr>
          <p:cNvSpPr/>
          <p:nvPr/>
        </p:nvSpPr>
        <p:spPr>
          <a:xfrm>
            <a:off x="1157144" y="4557229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5E3C8E0F-E70C-CE78-9119-1DDBC3AD0E1D}"/>
              </a:ext>
            </a:extLst>
          </p:cNvPr>
          <p:cNvSpPr/>
          <p:nvPr/>
        </p:nvSpPr>
        <p:spPr>
          <a:xfrm>
            <a:off x="1291558" y="4521172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C48A24C-7440-C9BE-2D40-60C164AE5C1D}"/>
              </a:ext>
            </a:extLst>
          </p:cNvPr>
          <p:cNvSpPr/>
          <p:nvPr/>
        </p:nvSpPr>
        <p:spPr>
          <a:xfrm>
            <a:off x="1378525" y="4499943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ED623C7D-545C-3A2E-D44A-1B6E2BFBAB9A}"/>
              </a:ext>
            </a:extLst>
          </p:cNvPr>
          <p:cNvSpPr/>
          <p:nvPr/>
        </p:nvSpPr>
        <p:spPr>
          <a:xfrm>
            <a:off x="1472874" y="4473423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E56E3E8-C3DD-C3AB-46FA-B7BDC7A647B8}"/>
              </a:ext>
            </a:extLst>
          </p:cNvPr>
          <p:cNvSpPr/>
          <p:nvPr/>
        </p:nvSpPr>
        <p:spPr>
          <a:xfrm>
            <a:off x="1594186" y="4439820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AE2CD96E-4266-9A1A-B96A-795930DAD8F5}"/>
              </a:ext>
            </a:extLst>
          </p:cNvPr>
          <p:cNvSpPr/>
          <p:nvPr/>
        </p:nvSpPr>
        <p:spPr>
          <a:xfrm>
            <a:off x="1771636" y="4395794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537E790-275F-CE69-5619-85EE2D5451D5}"/>
              </a:ext>
            </a:extLst>
          </p:cNvPr>
          <p:cNvSpPr/>
          <p:nvPr/>
        </p:nvSpPr>
        <p:spPr>
          <a:xfrm>
            <a:off x="2057055" y="4324305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3D4AF2E1-14D8-770D-72D8-81F53118F949}"/>
              </a:ext>
            </a:extLst>
          </p:cNvPr>
          <p:cNvSpPr/>
          <p:nvPr/>
        </p:nvSpPr>
        <p:spPr>
          <a:xfrm>
            <a:off x="1007686" y="4601228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17726248-4DC1-5951-C507-C0C888D63DC0}"/>
              </a:ext>
            </a:extLst>
          </p:cNvPr>
          <p:cNvSpPr/>
          <p:nvPr/>
        </p:nvSpPr>
        <p:spPr>
          <a:xfrm>
            <a:off x="531315" y="4720174"/>
            <a:ext cx="83037" cy="8303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50556B8-9505-A1AE-3276-3BF36794D363}"/>
              </a:ext>
            </a:extLst>
          </p:cNvPr>
          <p:cNvCxnSpPr>
            <a:cxnSpLocks/>
          </p:cNvCxnSpPr>
          <p:nvPr/>
        </p:nvCxnSpPr>
        <p:spPr>
          <a:xfrm>
            <a:off x="2208901" y="4240140"/>
            <a:ext cx="271099" cy="2789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334FED6-D916-9467-8B5E-531D798A92E6}"/>
              </a:ext>
            </a:extLst>
          </p:cNvPr>
          <p:cNvCxnSpPr>
            <a:cxnSpLocks/>
          </p:cNvCxnSpPr>
          <p:nvPr/>
        </p:nvCxnSpPr>
        <p:spPr>
          <a:xfrm flipH="1">
            <a:off x="2248485" y="4268036"/>
            <a:ext cx="221305" cy="14347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6" name="Bogen 35">
            <a:extLst>
              <a:ext uri="{FF2B5EF4-FFF2-40B4-BE49-F238E27FC236}">
                <a16:creationId xmlns:a16="http://schemas.microsoft.com/office/drawing/2014/main" id="{7947F7FC-1995-8CE5-A69D-9D9771DEC9D6}"/>
              </a:ext>
            </a:extLst>
          </p:cNvPr>
          <p:cNvSpPr/>
          <p:nvPr/>
        </p:nvSpPr>
        <p:spPr>
          <a:xfrm rot="12867662">
            <a:off x="2310181" y="4128138"/>
            <a:ext cx="302401" cy="302401"/>
          </a:xfrm>
          <a:prstGeom prst="arc">
            <a:avLst>
              <a:gd name="adj1" fmla="val 17839201"/>
              <a:gd name="adj2" fmla="val 20335011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 1104" descr="\documentclass{article}&#10;\usepackage{amsmath}&#10;\usepackage{xcolor}&#10;\pagestyle{empty}&#10;\RequirePackage{times}&#10;\begin{document}&#10;&#10;\footnotesize&#10;$\mathbf{r}$&#10;&#10;\end{document}" title="IguanaTex Vector Display">
            <a:extLst>
              <a:ext uri="{FF2B5EF4-FFF2-40B4-BE49-F238E27FC236}">
                <a16:creationId xmlns:a16="http://schemas.microsoft.com/office/drawing/2014/main" id="{3D2D54E4-C5CA-8C29-2337-D352C1F1BF78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>
            <a:off x="2121609" y="4458007"/>
            <a:ext cx="73783" cy="77667"/>
          </a:xfrm>
          <a:custGeom>
            <a:avLst/>
            <a:gdLst>
              <a:gd name="T0" fmla="*/ 73 w 169"/>
              <a:gd name="T1" fmla="*/ 95 h 180"/>
              <a:gd name="T2" fmla="*/ 123 w 169"/>
              <a:gd name="T3" fmla="*/ 17 h 180"/>
              <a:gd name="T4" fmla="*/ 117 w 169"/>
              <a:gd name="T5" fmla="*/ 35 h 180"/>
              <a:gd name="T6" fmla="*/ 143 w 169"/>
              <a:gd name="T7" fmla="*/ 61 h 180"/>
              <a:gd name="T8" fmla="*/ 169 w 169"/>
              <a:gd name="T9" fmla="*/ 35 h 180"/>
              <a:gd name="T10" fmla="*/ 124 w 169"/>
              <a:gd name="T11" fmla="*/ 0 h 180"/>
              <a:gd name="T12" fmla="*/ 68 w 169"/>
              <a:gd name="T13" fmla="*/ 43 h 180"/>
              <a:gd name="T14" fmla="*/ 67 w 169"/>
              <a:gd name="T15" fmla="*/ 43 h 180"/>
              <a:gd name="T16" fmla="*/ 67 w 169"/>
              <a:gd name="T17" fmla="*/ 0 h 180"/>
              <a:gd name="T18" fmla="*/ 0 w 169"/>
              <a:gd name="T19" fmla="*/ 4 h 180"/>
              <a:gd name="T20" fmla="*/ 0 w 169"/>
              <a:gd name="T21" fmla="*/ 24 h 180"/>
              <a:gd name="T22" fmla="*/ 26 w 169"/>
              <a:gd name="T23" fmla="*/ 40 h 180"/>
              <a:gd name="T24" fmla="*/ 26 w 169"/>
              <a:gd name="T25" fmla="*/ 159 h 180"/>
              <a:gd name="T26" fmla="*/ 0 w 169"/>
              <a:gd name="T27" fmla="*/ 159 h 180"/>
              <a:gd name="T28" fmla="*/ 0 w 169"/>
              <a:gd name="T29" fmla="*/ 180 h 180"/>
              <a:gd name="T30" fmla="*/ 51 w 169"/>
              <a:gd name="T31" fmla="*/ 179 h 180"/>
              <a:gd name="T32" fmla="*/ 105 w 169"/>
              <a:gd name="T33" fmla="*/ 180 h 180"/>
              <a:gd name="T34" fmla="*/ 105 w 169"/>
              <a:gd name="T35" fmla="*/ 159 h 180"/>
              <a:gd name="T36" fmla="*/ 73 w 169"/>
              <a:gd name="T37" fmla="*/ 159 h 180"/>
              <a:gd name="T38" fmla="*/ 73 w 169"/>
              <a:gd name="T39" fmla="*/ 9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9" h="180">
                <a:moveTo>
                  <a:pt x="73" y="95"/>
                </a:moveTo>
                <a:cubicBezTo>
                  <a:pt x="73" y="63"/>
                  <a:pt x="85" y="18"/>
                  <a:pt x="123" y="17"/>
                </a:cubicBezTo>
                <a:cubicBezTo>
                  <a:pt x="123" y="18"/>
                  <a:pt x="117" y="24"/>
                  <a:pt x="117" y="35"/>
                </a:cubicBezTo>
                <a:cubicBezTo>
                  <a:pt x="117" y="51"/>
                  <a:pt x="128" y="61"/>
                  <a:pt x="143" y="61"/>
                </a:cubicBezTo>
                <a:cubicBezTo>
                  <a:pt x="158" y="61"/>
                  <a:pt x="169" y="51"/>
                  <a:pt x="169" y="35"/>
                </a:cubicBezTo>
                <a:cubicBezTo>
                  <a:pt x="169" y="13"/>
                  <a:pt x="147" y="0"/>
                  <a:pt x="124" y="0"/>
                </a:cubicBezTo>
                <a:cubicBezTo>
                  <a:pt x="90" y="0"/>
                  <a:pt x="74" y="28"/>
                  <a:pt x="68" y="43"/>
                </a:cubicBezTo>
                <a:lnTo>
                  <a:pt x="67" y="43"/>
                </a:lnTo>
                <a:lnTo>
                  <a:pt x="67" y="0"/>
                </a:lnTo>
                <a:lnTo>
                  <a:pt x="0" y="4"/>
                </a:lnTo>
                <a:lnTo>
                  <a:pt x="0" y="24"/>
                </a:lnTo>
                <a:cubicBezTo>
                  <a:pt x="24" y="24"/>
                  <a:pt x="26" y="24"/>
                  <a:pt x="26" y="40"/>
                </a:cubicBezTo>
                <a:lnTo>
                  <a:pt x="26" y="159"/>
                </a:lnTo>
                <a:lnTo>
                  <a:pt x="0" y="159"/>
                </a:lnTo>
                <a:lnTo>
                  <a:pt x="0" y="180"/>
                </a:lnTo>
                <a:cubicBezTo>
                  <a:pt x="23" y="179"/>
                  <a:pt x="27" y="179"/>
                  <a:pt x="51" y="179"/>
                </a:cubicBezTo>
                <a:cubicBezTo>
                  <a:pt x="74" y="179"/>
                  <a:pt x="75" y="179"/>
                  <a:pt x="105" y="180"/>
                </a:cubicBezTo>
                <a:lnTo>
                  <a:pt x="105" y="159"/>
                </a:lnTo>
                <a:lnTo>
                  <a:pt x="73" y="159"/>
                </a:lnTo>
                <a:lnTo>
                  <a:pt x="73" y="95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3E05AAAC-A30A-EAEE-B1CE-4B02942DA3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04" y="468785"/>
            <a:ext cx="1421202" cy="106590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6A923223-EE24-1553-AA22-0AB81D6114CB}"/>
              </a:ext>
            </a:extLst>
          </p:cNvPr>
          <p:cNvSpPr txBox="1"/>
          <p:nvPr/>
        </p:nvSpPr>
        <p:spPr>
          <a:xfrm>
            <a:off x="6523765" y="131385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Sparse</a:t>
            </a:r>
            <a:r>
              <a:rPr lang="de-DE" sz="16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</a:t>
            </a: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F3E47F71-8BAC-19F7-65B8-7397E0606FAE}"/>
              </a:ext>
            </a:extLst>
          </p:cNvPr>
          <p:cNvSpPr/>
          <p:nvPr/>
        </p:nvSpPr>
        <p:spPr>
          <a:xfrm>
            <a:off x="6239784" y="1305813"/>
            <a:ext cx="225778" cy="417689"/>
          </a:xfrm>
          <a:custGeom>
            <a:avLst/>
            <a:gdLst>
              <a:gd name="connsiteX0" fmla="*/ 225778 w 225778"/>
              <a:gd name="connsiteY0" fmla="*/ 0 h 417689"/>
              <a:gd name="connsiteX1" fmla="*/ 45155 w 225778"/>
              <a:gd name="connsiteY1" fmla="*/ 214489 h 417689"/>
              <a:gd name="connsiteX2" fmla="*/ 0 w 225778"/>
              <a:gd name="connsiteY2" fmla="*/ 417689 h 417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778" h="417689">
                <a:moveTo>
                  <a:pt x="225778" y="0"/>
                </a:moveTo>
                <a:cubicBezTo>
                  <a:pt x="154281" y="72437"/>
                  <a:pt x="82785" y="144874"/>
                  <a:pt x="45155" y="214489"/>
                </a:cubicBezTo>
                <a:cubicBezTo>
                  <a:pt x="7525" y="284104"/>
                  <a:pt x="3762" y="350896"/>
                  <a:pt x="0" y="417689"/>
                </a:cubicBezTo>
              </a:path>
            </a:pathLst>
          </a:custGeom>
          <a:noFill/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9414588-7661-6FDB-FD20-C9A22FAAB786}"/>
              </a:ext>
            </a:extLst>
          </p:cNvPr>
          <p:cNvSpPr/>
          <p:nvPr/>
        </p:nvSpPr>
        <p:spPr>
          <a:xfrm>
            <a:off x="3476868" y="4073332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017A9713-2DCE-4DEA-38E6-D5A6553F479E}"/>
              </a:ext>
            </a:extLst>
          </p:cNvPr>
          <p:cNvSpPr/>
          <p:nvPr/>
        </p:nvSpPr>
        <p:spPr>
          <a:xfrm>
            <a:off x="3705683" y="4073332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1E53FB7-4945-20AC-0592-20D41A5A56B4}"/>
              </a:ext>
            </a:extLst>
          </p:cNvPr>
          <p:cNvSpPr/>
          <p:nvPr/>
        </p:nvSpPr>
        <p:spPr>
          <a:xfrm>
            <a:off x="3934497" y="4073331"/>
            <a:ext cx="158382" cy="759403"/>
          </a:xfrm>
          <a:prstGeom prst="rect">
            <a:avLst/>
          </a:prstGeom>
          <a:solidFill>
            <a:srgbClr val="5B9BD5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139BC00-38BF-BAD9-00EF-90BB5FA4A4EF}"/>
              </a:ext>
            </a:extLst>
          </p:cNvPr>
          <p:cNvSpPr txBox="1"/>
          <p:nvPr/>
        </p:nvSpPr>
        <p:spPr>
          <a:xfrm>
            <a:off x="3186848" y="3792116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2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Radiance</a:t>
            </a:r>
            <a:r>
              <a:rPr lang="de-DE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Field</a:t>
            </a:r>
          </a:p>
        </p:txBody>
      </p:sp>
      <p:pic>
        <p:nvPicPr>
          <p:cNvPr id="63" name="Grafik 62" descr="\documentclass{article}&#10;\usepackage{amsmath,amsfonts,amssymb}&#10;\usepackage{xcolor}&#10;\pagestyle{empty}&#10;%\RequirePackage{times}&#10;\begin{document}&#10;&#10;\scriptsize&#10;$ \\ \mathbf{x} \\ \mathbf{d} $&#10;&#10;\end{document}" title="IguanaTex Bitmap Display">
            <a:extLst>
              <a:ext uri="{FF2B5EF4-FFF2-40B4-BE49-F238E27FC236}">
                <a16:creationId xmlns:a16="http://schemas.microsoft.com/office/drawing/2014/main" id="{3426F0A4-B4A3-E9C8-E3E3-C20249DC42E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313412" y="4300816"/>
            <a:ext cx="112687" cy="282164"/>
          </a:xfrm>
          <a:prstGeom prst="rect">
            <a:avLst/>
          </a:prstGeom>
        </p:spPr>
      </p:pic>
      <p:pic>
        <p:nvPicPr>
          <p:cNvPr id="49" name="Grafik 48" descr="\documentclass{article}&#10;\usepackage{amsmath,amsfonts,amssymb}&#10;\usepackage{xcolor}&#10;\pagestyle{empty}&#10;%\RequirePackage{times}&#10;\begin{document}&#10;&#10;\scriptsize&#10;$ \\ \mathbf{c} \\ \sigma $&#10;&#10;\end{document}" title="IguanaTex Bitmap Display">
            <a:extLst>
              <a:ext uri="{FF2B5EF4-FFF2-40B4-BE49-F238E27FC236}">
                <a16:creationId xmlns:a16="http://schemas.microsoft.com/office/drawing/2014/main" id="{533D24F7-FEC8-705F-DE95-9257E04908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146089" y="4308070"/>
            <a:ext cx="106667" cy="283429"/>
          </a:xfrm>
          <a:prstGeom prst="rect">
            <a:avLst/>
          </a:prstGeom>
        </p:spPr>
      </p:pic>
      <p:pic>
        <p:nvPicPr>
          <p:cNvPr id="3" name="Grafik 2" descr="\documentclass{article}&#10;\usepackage{amsmath,amsfonts,amssymb}&#10;\usepackage{xcolor}&#10;\pagestyle{empty}&#10;%\RequirePackage{times}&#10;\begin{document}&#10;$&#10;\mathcal{L}_{\mathrm{depth}}(\mathbf{r}) = \log\left(\hat{s}(\mathbf{r})^2\right) + \frac{\left(\hat{z}(\mathbf{r}) - z(\mathbf{r})\right)^2}{\hat{s}(\mathbf{r})^2}&#10;$&#10;\end{document}" title="IguanaTex Bitmap Display">
            <a:extLst>
              <a:ext uri="{FF2B5EF4-FFF2-40B4-BE49-F238E27FC236}">
                <a16:creationId xmlns:a16="http://schemas.microsoft.com/office/drawing/2014/main" id="{6F436959-C297-62C1-683F-F1008593E4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594095" y="1821103"/>
            <a:ext cx="3955809" cy="414476"/>
          </a:xfrm>
          <a:prstGeom prst="rect">
            <a:avLst/>
          </a:prstGeom>
        </p:spPr>
      </p:pic>
      <p:pic>
        <p:nvPicPr>
          <p:cNvPr id="8" name="Grafik 7" descr="\documentclass{article}&#10;\usepackage{amsmath,amsfonts,amssymb}&#10;\usepackage{xcolor}&#10;\pagestyle{empty}&#10;%\RequirePackage{times}&#10;\begin{document}&#10;$&#10;\hat{z}(\mathbf{r}) = \sum_{k=1}^{K}w_kt_k&#10;$&#10;\end{document}" title="IguanaTex Bitmap Display">
            <a:extLst>
              <a:ext uri="{FF2B5EF4-FFF2-40B4-BE49-F238E27FC236}">
                <a16:creationId xmlns:a16="http://schemas.microsoft.com/office/drawing/2014/main" id="{E89FB003-52B0-0B52-2395-365804D642D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176934" y="2591114"/>
            <a:ext cx="1959619" cy="326095"/>
          </a:xfrm>
          <a:prstGeom prst="rect">
            <a:avLst/>
          </a:prstGeom>
        </p:spPr>
      </p:pic>
      <p:pic>
        <p:nvPicPr>
          <p:cNvPr id="10" name="Grafik 9" descr="\documentclass{article}&#10;\usepackage{amsmath,amsfonts,amssymb}&#10;\usepackage{xcolor}&#10;\pagestyle{empty}&#10;%\RequirePackage{times}&#10;\begin{document}&#10;$&#10;\hat{s}(\mathbf{r})^2 = \sum_{k=1}^{K}w_k(t_k - \hat{z}(\mathbf{r}))^2&#10;$&#10;\end{document}" title="IguanaTex Bitmap Display">
            <a:extLst>
              <a:ext uri="{FF2B5EF4-FFF2-40B4-BE49-F238E27FC236}">
                <a16:creationId xmlns:a16="http://schemas.microsoft.com/office/drawing/2014/main" id="{D5719316-9D57-13A0-EC6E-1564496426A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83304" y="2588301"/>
            <a:ext cx="3128381" cy="32609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6CCF2C3-60C8-8C3E-F399-0DEE86C156AC}"/>
              </a:ext>
            </a:extLst>
          </p:cNvPr>
          <p:cNvSpPr txBox="1"/>
          <p:nvPr/>
        </p:nvSpPr>
        <p:spPr>
          <a:xfrm>
            <a:off x="5583304" y="834686"/>
            <a:ext cx="831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Target: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B7F94E2-97AF-C0FE-7681-CB38E2DB6EEA}"/>
              </a:ext>
            </a:extLst>
          </p:cNvPr>
          <p:cNvSpPr txBox="1"/>
          <p:nvPr/>
        </p:nvSpPr>
        <p:spPr>
          <a:xfrm>
            <a:off x="324120" y="2591114"/>
            <a:ext cx="24055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600" b="1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NeRF</a:t>
            </a:r>
            <a:r>
              <a:rPr lang="de-DE" sz="16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Depth </a:t>
            </a:r>
            <a:r>
              <a:rPr lang="de-DE" sz="1600" b="1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de-DE" sz="1600" b="1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C76FAC87-5D5F-8672-0A6A-96DDECC4641D}"/>
              </a:ext>
            </a:extLst>
          </p:cNvPr>
          <p:cNvSpPr/>
          <p:nvPr/>
        </p:nvSpPr>
        <p:spPr>
          <a:xfrm>
            <a:off x="4363198" y="1853203"/>
            <a:ext cx="617874" cy="32609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368E2710-A7FE-6418-2C9F-6EB883A6DD26}"/>
              </a:ext>
            </a:extLst>
          </p:cNvPr>
          <p:cNvSpPr/>
          <p:nvPr/>
        </p:nvSpPr>
        <p:spPr>
          <a:xfrm>
            <a:off x="5113421" y="2117558"/>
            <a:ext cx="372979" cy="445168"/>
          </a:xfrm>
          <a:custGeom>
            <a:avLst/>
            <a:gdLst>
              <a:gd name="connsiteX0" fmla="*/ 0 w 372979"/>
              <a:gd name="connsiteY0" fmla="*/ 445168 h 445168"/>
              <a:gd name="connsiteX1" fmla="*/ 264695 w 372979"/>
              <a:gd name="connsiteY1" fmla="*/ 216568 h 445168"/>
              <a:gd name="connsiteX2" fmla="*/ 372979 w 372979"/>
              <a:gd name="connsiteY2" fmla="*/ 0 h 44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979" h="445168">
                <a:moveTo>
                  <a:pt x="0" y="445168"/>
                </a:moveTo>
                <a:cubicBezTo>
                  <a:pt x="101266" y="367965"/>
                  <a:pt x="202532" y="290763"/>
                  <a:pt x="264695" y="216568"/>
                </a:cubicBezTo>
                <a:cubicBezTo>
                  <a:pt x="326858" y="142373"/>
                  <a:pt x="349918" y="71186"/>
                  <a:pt x="372979" y="0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B762440D-48AE-C012-09E7-CA785D99BDFC}"/>
              </a:ext>
            </a:extLst>
          </p:cNvPr>
          <p:cNvSpPr/>
          <p:nvPr/>
        </p:nvSpPr>
        <p:spPr>
          <a:xfrm>
            <a:off x="4860758" y="2237874"/>
            <a:ext cx="697831" cy="360947"/>
          </a:xfrm>
          <a:custGeom>
            <a:avLst/>
            <a:gdLst>
              <a:gd name="connsiteX0" fmla="*/ 0 w 697831"/>
              <a:gd name="connsiteY0" fmla="*/ 0 h 360947"/>
              <a:gd name="connsiteX1" fmla="*/ 252663 w 697831"/>
              <a:gd name="connsiteY1" fmla="*/ 168442 h 360947"/>
              <a:gd name="connsiteX2" fmla="*/ 697831 w 697831"/>
              <a:gd name="connsiteY2" fmla="*/ 360947 h 36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7831" h="360947">
                <a:moveTo>
                  <a:pt x="0" y="0"/>
                </a:moveTo>
                <a:cubicBezTo>
                  <a:pt x="68179" y="54142"/>
                  <a:pt x="136358" y="108284"/>
                  <a:pt x="252663" y="168442"/>
                </a:cubicBezTo>
                <a:cubicBezTo>
                  <a:pt x="368968" y="228600"/>
                  <a:pt x="533399" y="294773"/>
                  <a:pt x="697831" y="360947"/>
                </a:cubicBezTo>
              </a:path>
            </a:pathLst>
          </a:custGeom>
          <a:noFill/>
          <a:ln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789DE862-8CCF-1E71-2FDC-3AAC7A93779B}"/>
              </a:ext>
            </a:extLst>
          </p:cNvPr>
          <p:cNvSpPr/>
          <p:nvPr/>
        </p:nvSpPr>
        <p:spPr>
          <a:xfrm>
            <a:off x="5835316" y="2334126"/>
            <a:ext cx="132347" cy="240632"/>
          </a:xfrm>
          <a:custGeom>
            <a:avLst/>
            <a:gdLst>
              <a:gd name="connsiteX0" fmla="*/ 0 w 132347"/>
              <a:gd name="connsiteY0" fmla="*/ 240632 h 240632"/>
              <a:gd name="connsiteX1" fmla="*/ 84221 w 132347"/>
              <a:gd name="connsiteY1" fmla="*/ 120316 h 240632"/>
              <a:gd name="connsiteX2" fmla="*/ 132347 w 132347"/>
              <a:gd name="connsiteY2" fmla="*/ 0 h 2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47" h="240632">
                <a:moveTo>
                  <a:pt x="0" y="240632"/>
                </a:moveTo>
                <a:cubicBezTo>
                  <a:pt x="31081" y="200526"/>
                  <a:pt x="62163" y="160421"/>
                  <a:pt x="84221" y="120316"/>
                </a:cubicBezTo>
                <a:cubicBezTo>
                  <a:pt x="106279" y="80211"/>
                  <a:pt x="119313" y="40105"/>
                  <a:pt x="132347" y="0"/>
                </a:cubicBezTo>
              </a:path>
            </a:pathLst>
          </a:custGeom>
          <a:noFill/>
          <a:ln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66ED2A54-F4B6-A6C7-EB6D-8591ABC9634E}"/>
              </a:ext>
            </a:extLst>
          </p:cNvPr>
          <p:cNvCxnSpPr>
            <a:cxnSpLocks/>
          </p:cNvCxnSpPr>
          <p:nvPr/>
        </p:nvCxnSpPr>
        <p:spPr>
          <a:xfrm flipV="1">
            <a:off x="1758651" y="4040024"/>
            <a:ext cx="661453" cy="17244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6B87E285-4758-36DB-497F-BA08F73A99B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41817" y="4204456"/>
            <a:ext cx="661453" cy="172443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61" name="Grafik 60" descr="\documentclass{article}&#10;\usepackage{amsmath,amsfonts,amssymb}&#10;\usepackage{xcolor}&#10;\pagestyle{empty}&#10;%\RequirePackage{times}&#10;\begin{document}&#10;&#10;$t_k$&#10;&#10;\end{document}" title="IguanaTex Bitmap Display">
            <a:extLst>
              <a:ext uri="{FF2B5EF4-FFF2-40B4-BE49-F238E27FC236}">
                <a16:creationId xmlns:a16="http://schemas.microsoft.com/office/drawing/2014/main" id="{85FB4EA4-6995-1FC2-5FDF-E021D9FBEE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961356" y="3891073"/>
            <a:ext cx="187429" cy="196571"/>
          </a:xfrm>
          <a:prstGeom prst="rect">
            <a:avLst/>
          </a:prstGeom>
        </p:spPr>
      </p:pic>
      <p:sp>
        <p:nvSpPr>
          <p:cNvPr id="64" name="Pfeil: nach rechts 63">
            <a:extLst>
              <a:ext uri="{FF2B5EF4-FFF2-40B4-BE49-F238E27FC236}">
                <a16:creationId xmlns:a16="http://schemas.microsoft.com/office/drawing/2014/main" id="{70ADF3C1-BF20-C8D7-AE83-A9B6771D05E4}"/>
              </a:ext>
            </a:extLst>
          </p:cNvPr>
          <p:cNvSpPr/>
          <p:nvPr/>
        </p:nvSpPr>
        <p:spPr>
          <a:xfrm>
            <a:off x="2710299" y="4256707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: nach rechts 64">
            <a:extLst>
              <a:ext uri="{FF2B5EF4-FFF2-40B4-BE49-F238E27FC236}">
                <a16:creationId xmlns:a16="http://schemas.microsoft.com/office/drawing/2014/main" id="{02845AA5-EAA3-06FC-34D8-845EA56BAC27}"/>
              </a:ext>
            </a:extLst>
          </p:cNvPr>
          <p:cNvSpPr/>
          <p:nvPr/>
        </p:nvSpPr>
        <p:spPr>
          <a:xfrm>
            <a:off x="4516651" y="4240140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" name="Grafik 70" descr="\documentclass{article}&#10;\usepackage{amsmath,amsfonts,amssymb}&#10;\usepackage{xcolor}&#10;\pagestyle{empty}&#10;%\RequirePackage{times}&#10;\begin{document}&#10;$ \\&#10;w_k = T_k\alpha_k&#10;$&#10;&#10;\end{document}" title="IguanaTex Bitmap Display">
            <a:extLst>
              <a:ext uri="{FF2B5EF4-FFF2-40B4-BE49-F238E27FC236}">
                <a16:creationId xmlns:a16="http://schemas.microsoft.com/office/drawing/2014/main" id="{1E70D6D5-A4A5-C799-E143-0C2A364EC66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221053" y="3310154"/>
            <a:ext cx="1173142" cy="210400"/>
          </a:xfrm>
          <a:prstGeom prst="rect">
            <a:avLst/>
          </a:prstGeom>
        </p:spPr>
      </p:pic>
      <p:pic>
        <p:nvPicPr>
          <p:cNvPr id="75" name="Grafik 74" descr="\documentclass{article}&#10;\usepackage{amsmath,amsfonts,amssymb}&#10;\usepackage{xcolor}&#10;\pagestyle{empty}&#10;%\RequirePackage{times}&#10;\begin{document}&#10;\scriptsize&#10;$ \\&#10;\alpha_k = \left(1 - \exp(-\sigma_k\delta_k)\right) \\&#10;T_k = \exp \left( -\sum_{k'=1}^{k} \sigma_{k'}\delta_{k'}\right) \\&#10;\delta_k = t_{k+1} - t_k&#10;$&#10;&#10;\end{document}" title="IguanaTex Bitmap Display">
            <a:extLst>
              <a:ext uri="{FF2B5EF4-FFF2-40B4-BE49-F238E27FC236}">
                <a16:creationId xmlns:a16="http://schemas.microsoft.com/office/drawing/2014/main" id="{62F31D6E-A8BE-2FA7-FD14-B8357A6144D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221053" y="4087644"/>
            <a:ext cx="2447104" cy="719095"/>
          </a:xfrm>
          <a:prstGeom prst="rect">
            <a:avLst/>
          </a:prstGeom>
        </p:spPr>
      </p:pic>
      <p:sp>
        <p:nvSpPr>
          <p:cNvPr id="76" name="Pfeil: nach rechts 75">
            <a:extLst>
              <a:ext uri="{FF2B5EF4-FFF2-40B4-BE49-F238E27FC236}">
                <a16:creationId xmlns:a16="http://schemas.microsoft.com/office/drawing/2014/main" id="{46887196-0CF8-F2A9-135A-2126C06A8B1D}"/>
              </a:ext>
            </a:extLst>
          </p:cNvPr>
          <p:cNvSpPr/>
          <p:nvPr/>
        </p:nvSpPr>
        <p:spPr>
          <a:xfrm rot="16200000">
            <a:off x="5662977" y="3590815"/>
            <a:ext cx="344679" cy="402600"/>
          </a:xfrm>
          <a:prstGeom prst="rightArrow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1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1" grpId="0"/>
      <p:bldP spid="43" grpId="0" animBg="1"/>
      <p:bldP spid="44" grpId="0" animBg="1"/>
      <p:bldP spid="45" grpId="0" animBg="1"/>
      <p:bldP spid="46" grpId="0" animBg="1"/>
      <p:bldP spid="47" grpId="0"/>
      <p:bldP spid="16" grpId="0"/>
      <p:bldP spid="17" grpId="0"/>
      <p:bldP spid="42" grpId="0" animBg="1"/>
      <p:bldP spid="50" grpId="0" animBg="1"/>
      <p:bldP spid="51" grpId="0" animBg="1"/>
      <p:bldP spid="52" grpId="0" animBg="1"/>
      <p:bldP spid="64" grpId="0" animBg="1"/>
      <p:bldP spid="65" grpId="0" animBg="1"/>
      <p:bldP spid="7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52,49347"/>
  <p:tag name="LATEXADDIN" val="\documentclass{article}&#10;\usepackage{amsmath,amsfonts,amssymb}&#10;\usepackage{xcolor}&#10;\pagestyle{empty}&#10;%\RequirePackage{times}&#10;\begin{document}&#10;&#10;\scriptsize&#10;$ \\ \mathbf{c} \\ \sigma $&#10;&#10;\end{document}"/>
  <p:tag name="IGUANATEXSIZE" val="20"/>
  <p:tag name="IGUANATEXCURSOR" val="181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3,9745"/>
  <p:tag name="ORIGINALWIDTH" val="1946,757"/>
  <p:tag name="LATEXADDIN" val="\documentclass{article}&#10;\usepackage{amsmath,amsfonts,amssymb}&#10;\usepackage{xcolor}&#10;\pagestyle{empty}&#10;%\RequirePackage{times}&#10;\begin{document}&#10;$&#10;\mathcal{L}_{\mathrm{depth}}(\mathbf{r}) = \log\left(\hat{s}(\mathbf{r})^2\right) + \frac{\left(\hat{z}(\mathbf{r}) - z(\mathbf{r})\right)^2}{\hat{s}(\mathbf{r})^2}&#10;$&#10;\end{document}"/>
  <p:tag name="IGUANATEXSIZE" val="20"/>
  <p:tag name="IGUANATEXCURSOR" val="307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964,3795"/>
  <p:tag name="LATEXADDIN" val="\documentclass{article}&#10;\usepackage{amsmath,amsfonts,amssymb}&#10;\usepackage{xcolor}&#10;\pagestyle{empty}&#10;%\RequirePackage{times}&#10;\begin{document}&#10;$&#10;\hat{z}(\mathbf{r}) = \sum_{k=1}^{K}w_kt_k&#10;$&#10;\end{document}"/>
  <p:tag name="IGUANATEXSIZE" val="20"/>
  <p:tag name="IGUANATEXCURSOR" val="16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1539,557"/>
  <p:tag name="LATEXADDIN" val="\documentclass{article}&#10;\usepackage{amsmath,amsfonts,amssymb}&#10;\usepackage{xcolor}&#10;\pagestyle{empty}&#10;%\RequirePackage{times}&#10;\begin{document}&#10;$&#10;\hat{s}(\mathbf{r})^2 = \sum_{k=1}^{K}w_k(t_k - \hat{z}(\mathbf{r}))^2&#10;$&#10;\end{document}"/>
  <p:tag name="IGUANATEXSIZE" val="20"/>
  <p:tag name="IGUANATEXCURSOR" val="215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,73788"/>
  <p:tag name="ORIGINALWIDTH" val="92,2385"/>
  <p:tag name="LATEXADDIN" val="\documentclass{article}&#10;\usepackage{amsmath,amsfonts,amssymb}&#10;\usepackage{xcolor}&#10;\pagestyle{empty}&#10;%\RequirePackage{times}&#10;\begin{document}&#10;&#10;$t_k$&#10;&#10;\end{document}"/>
  <p:tag name="IGUANATEXSIZE" val="20"/>
  <p:tag name="IGUANATEXCURSOR" val="146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576,6779"/>
  <p:tag name="LATEXADDIN" val="\documentclass{article}&#10;\usepackage{amsmath,amsfonts,amssymb}&#10;\usepackage{xcolor}&#10;\pagestyle{empty}&#10;%\RequirePackage{times}&#10;\begin{document}&#10;$ \\&#10;w_k = T_k\alpha_k&#10;$&#10;&#10;\end{document}"/>
  <p:tag name="IGUANATEXSIZE" val="20"/>
  <p:tag name="IGUANATEXCURSOR" val="16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,2058"/>
  <p:tag name="ORIGINALWIDTH" val="1203,599"/>
  <p:tag name="LATEXADDIN" val="\documentclass{article}&#10;\usepackage{amsmath,amsfonts,amssymb}&#10;\usepackage{xcolor}&#10;\pagestyle{empty}&#10;%\RequirePackage{times}&#10;\begin{document}&#10;\scriptsize&#10;$ \\&#10;\alpha_k = \left(1 - \exp(-\sigma_k\delta_k)\right) \\&#10;T_k = \exp \left( -\sum_{k'=1}^{k} \sigma_{k'}\delta_{k'}\right) \\&#10;\delta_k = t_{k+1} - t_k&#10;$&#10;&#10;\end{document}"/>
  <p:tag name="IGUANATEXSIZE" val="20"/>
  <p:tag name="IGUANATEXCURSOR" val="152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33686"/>
  <p:tag name="ORIGINALWIDTH" val="3,991753"/>
  <p:tag name="LATEXADDIN" val="\documentclass{article}&#10;\usepackage{amsmath}&#10;\usepackage{xcolor}&#10;\pagestyle{empty}&#10;\RequirePackage{times}&#10;\begin{document}&#10;&#10;\footnotesize&#10;$\mathbf{r}$&#10;&#10;\end{document}"/>
  <p:tag name="IGUANATEXSIZE" val="20"/>
  <p:tag name="IGUANATEXCURSOR" val="150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52,49347"/>
  <p:tag name="LATEXADDIN" val="\documentclass{article}&#10;\usepackage{amsmath,amsfonts,amssymb}&#10;\usepackage{xcolor}&#10;\pagestyle{empty}&#10;%\RequirePackage{times}&#10;\begin{document}&#10;&#10;\scriptsize&#10;$ \\ \mathbf{c} \\ \sigma $&#10;&#10;\end{document}"/>
  <p:tag name="IGUANATEXSIZE" val="20"/>
  <p:tag name="IGUANATEXCURSOR" val="181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764,529"/>
  <p:tag name="LATEXADDIN" val="\documentclass{article}&#10;\usepackage{amsmath,amsfonts,amssymb}&#10;\usepackage{xcolor}&#10;\pagestyle{empty}&#10;%\RequirePackage{times}&#10;\begin{document}&#10;&#10;$\mathcal{L} = \displaystyle\sum_{\mathbf{r}\in R}\Big(\mathcal{L}_{\mathrm{color}}(\mathbf{r}) + \lambda \mathcal{L}_{\mathrm{depth}}(\mathbf{r})\Big)$&#10;&#10;\end{document}"/>
  <p:tag name="IGUANATEXSIZE" val="20"/>
  <p:tag name="IGUANATEXCURSOR" val="141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135,7331"/>
  <p:tag name="LATEXADDIN" val="\documentclass{article}&#10;\usepackage{amsmath,amsfonts,amssymb}&#10;\usepackage{xcolor}&#10;\pagestyle{empty}&#10;%\RequirePackage{times}&#10;\begin{document}&#10;\scriptsize&#10;$\mathbf{p}_i \, ,$&#10;&#10;\end{document}"/>
  <p:tag name="IGUANATEXSIZE" val="20"/>
  <p:tag name="IGUANATEXCURSOR" val="188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764,529"/>
  <p:tag name="LATEXADDIN" val="\documentclass{article}&#10;\usepackage{amsmath,amsfonts,amssymb}&#10;\usepackage{xcolor}&#10;\pagestyle{empty}&#10;%\RequirePackage{times}&#10;\begin{document}&#10;&#10;$\mathcal{L} = \displaystyle\sum_{\mathbf{r}\in R}\Big(\mathcal{L}_{\mathrm{color}}(\mathbf{r}) + \lambda \mathcal{L}_{\mathrm{depth}}(\mathbf{r})\Big)$&#10;&#10;\end{document}"/>
  <p:tag name="IGUANATEXSIZE" val="20"/>
  <p:tag name="IGUANATEXCURSOR" val="141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2426"/>
  <p:tag name="ORIGINALWIDTH" val="79,49008"/>
  <p:tag name="LATEXADDIN" val="\documentclass{article}&#10;\usepackage{amsmath,amsfonts,amssymb}&#10;\usepackage{xcolor}&#10;\pagestyle{empty}&#10;%\RequirePackage{times}&#10;\begin{document}&#10;\scriptsize&#10;$K$&#10;&#10;\end{document}"/>
  <p:tag name="IGUANATEXSIZE" val="20"/>
  <p:tag name="IGUANATEXCURSOR" val="152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54,74315"/>
  <p:tag name="LATEXADDIN" val="\documentclass{article}&#10;\usepackage{amsmath,amsfonts,amssymb}&#10;\usepackage{xcolor}&#10;\pagestyle{empty}&#10;%\RequirePackage{times}&#10;\begin{document}&#10;&#10;\scriptsize&#10;$ \\ \mathbf{x} \\ \mathbf{d} $&#10;&#10;\end{document}"/>
  <p:tag name="IGUANATEXSIZE" val="20"/>
  <p:tag name="IGUANATEXCURSOR" val="18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33686"/>
  <p:tag name="ORIGINALWIDTH" val="3,991753"/>
  <p:tag name="LATEXADDIN" val="\documentclass{article}&#10;\usepackage{amsmath}&#10;\usepackage{xcolor}&#10;\pagestyle{empty}&#10;\RequirePackage{times}&#10;\begin{document}&#10;&#10;\footnotesize&#10;$\mathbf{r}$&#10;&#10;\end{document}"/>
  <p:tag name="IGUANATEXSIZE" val="20"/>
  <p:tag name="IGUANATEXCURSOR" val="150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54,74315"/>
  <p:tag name="LATEXADDIN" val="\documentclass{article}&#10;\usepackage{amsmath,amsfonts,amssymb}&#10;\usepackage{xcolor}&#10;\pagestyle{empty}&#10;%\RequirePackage{times}&#10;\begin{document}&#10;&#10;\scriptsize&#10;$ \\ \mathbf{x} \\ \mathbf{d} $&#10;&#10;\end{document}"/>
  <p:tag name="IGUANATEXSIZE" val="20"/>
  <p:tag name="IGUANATEXCURSOR" val="18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52,49347"/>
  <p:tag name="LATEXADDIN" val="\documentclass{article}&#10;\usepackage{amsmath,amsfonts,amssymb}&#10;\usepackage{xcolor}&#10;\pagestyle{empty}&#10;%\RequirePackage{times}&#10;\begin{document}&#10;&#10;\scriptsize&#10;$ \\ \mathbf{c} \\ \sigma $&#10;&#10;\end{document}"/>
  <p:tag name="IGUANATEXSIZE" val="20"/>
  <p:tag name="IGUANATEXCURSOR" val="181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3,9745"/>
  <p:tag name="ORIGINALWIDTH" val="1946,757"/>
  <p:tag name="LATEXADDIN" val="\documentclass{article}&#10;\usepackage{amsmath,amsfonts,amssymb}&#10;\usepackage{xcolor}&#10;\pagestyle{empty}&#10;%\RequirePackage{times}&#10;\begin{document}&#10;$&#10;\mathcal{L}_{\mathrm{depth}}(\mathbf{r}) = \log\left(\hat{s}(\mathbf{r})^2\right) + \frac{\left(\hat{z}(\mathbf{r}) - z(\mathbf{r})\right)^2}{\hat{s}(\mathbf{r})^2}&#10;$&#10;\end{document}"/>
  <p:tag name="IGUANATEXSIZE" val="20"/>
  <p:tag name="IGUANATEXCURSOR" val="307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964,3795"/>
  <p:tag name="LATEXADDIN" val="\documentclass{article}&#10;\usepackage{amsmath,amsfonts,amssymb}&#10;\usepackage{xcolor}&#10;\pagestyle{empty}&#10;%\RequirePackage{times}&#10;\begin{document}&#10;$&#10;\hat{z}(\mathbf{r}) = \sum_{k=1}^{K}w_kt_k&#10;$&#10;\end{document}"/>
  <p:tag name="IGUANATEXSIZE" val="20"/>
  <p:tag name="IGUANATEXCURSOR" val="16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1539,557"/>
  <p:tag name="LATEXADDIN" val="\documentclass{article}&#10;\usepackage{amsmath,amsfonts,amssymb}&#10;\usepackage{xcolor}&#10;\pagestyle{empty}&#10;%\RequirePackage{times}&#10;\begin{document}&#10;$&#10;\hat{s}(\mathbf{r})^2 = \sum_{k=1}^{K}w_k(t_k - \hat{z}(\mathbf{r}))^2&#10;$&#10;\end{document}"/>
  <p:tag name="IGUANATEXSIZE" val="20"/>
  <p:tag name="IGUANATEXCURSOR" val="215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,73788"/>
  <p:tag name="ORIGINALWIDTH" val="92,2385"/>
  <p:tag name="LATEXADDIN" val="\documentclass{article}&#10;\usepackage{amsmath,amsfonts,amssymb}&#10;\usepackage{xcolor}&#10;\pagestyle{empty}&#10;%\RequirePackage{times}&#10;\begin{document}&#10;&#10;$t_k$&#10;&#10;\end{document}"/>
  <p:tag name="IGUANATEXSIZE" val="20"/>
  <p:tag name="IGUANATEXCURSOR" val="146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576,6779"/>
  <p:tag name="LATEXADDIN" val="\documentclass{article}&#10;\usepackage{amsmath,amsfonts,amssymb}&#10;\usepackage{xcolor}&#10;\pagestyle{empty}&#10;%\RequirePackage{times}&#10;\begin{document}&#10;$ \\&#10;w_k = T_k\alpha_k&#10;$&#10;&#10;\end{document}"/>
  <p:tag name="IGUANATEXSIZE" val="20"/>
  <p:tag name="IGUANATEXCURSOR" val="16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135,7331"/>
  <p:tag name="LATEXADDIN" val="\documentclass{article}&#10;\usepackage{amsmath,amsfonts,amssymb}&#10;\usepackage{xcolor}&#10;\pagestyle{empty}&#10;%\RequirePackage{times}&#10;\begin{document}&#10;\scriptsize&#10;$\mathbf{p}_i \, ,$&#10;&#10;\end{document}"/>
  <p:tag name="IGUANATEXSIZE" val="20"/>
  <p:tag name="IGUANATEXCURSOR" val="188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,2058"/>
  <p:tag name="ORIGINALWIDTH" val="1203,599"/>
  <p:tag name="LATEXADDIN" val="\documentclass{article}&#10;\usepackage{amsmath,amsfonts,amssymb}&#10;\usepackage{xcolor}&#10;\pagestyle{empty}&#10;%\RequirePackage{times}&#10;\begin{document}&#10;\scriptsize&#10;$ \\&#10;\alpha_k = \left(1 - \exp(-\sigma_k\delta_k)\right) \\&#10;T_k = \exp \left( -\sum_{k'=1}^{k} \sigma_{k'}\delta_{k'}\right) \\&#10;\delta_k = t_{k+1} - t_k&#10;$&#10;&#10;\end{document}"/>
  <p:tag name="IGUANATEXSIZE" val="20"/>
  <p:tag name="IGUANATEXCURSOR" val="152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33686"/>
  <p:tag name="ORIGINALWIDTH" val="3,991753"/>
  <p:tag name="LATEXADDIN" val="\documentclass{article}&#10;\usepackage{amsmath}&#10;\usepackage{xcolor}&#10;\pagestyle{empty}&#10;\RequirePackage{times}&#10;\begin{document}&#10;&#10;\footnotesize&#10;$\mathbf{r}$&#10;&#10;\end{document}"/>
  <p:tag name="IGUANATEXSIZE" val="20"/>
  <p:tag name="IGUANATEXCURSOR" val="150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60,4799"/>
  <p:tag name="LATEXADDIN" val="\documentclass{article}&#10;\usepackage{amsmath,amsfonts,amssymb}&#10;\usepackage{xcolor}&#10;\pagestyle{empty}&#10;%\RequirePackage{times}&#10;\begin{document}&#10;&#10;\scriptsize&#10;$z(\mathbf{r})$&#10;&#10;\end{document}"/>
  <p:tag name="IGUANATEXSIZE" val="20"/>
  <p:tag name="IGUANATEXCURSOR" val="169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55,9805"/>
  <p:tag name="LATEXADDIN" val="\documentclass{article}&#10;\usepackage{amsmath,amsfonts,amssymb}&#10;\usepackage{xcolor}&#10;\pagestyle{empty}&#10;%\RequirePackage{times}&#10;\begin{document}&#10;&#10;\scriptsize{\color{white}&#10;$s(\mathbf{r})$}&#10;&#10;\end{document}"/>
  <p:tag name="IGUANATEXSIZE" val="20"/>
  <p:tag name="IGUANATEXCURSOR" val="184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606,6742"/>
  <p:tag name="LATEXADDIN" val="\documentclass{article}&#10;\usepackage{amsmath,amsfonts,amssymb}&#10;\usepackage{xcolor}&#10;\pagestyle{empty}&#10;%\RequirePackage{times}&#10;\begin{document}&#10;&#10;\scriptsize&#10;$\mathcal{N}(z(\mathbf{r}), s(\mathbf{r})^2)$&#10;&#10;\end{document}"/>
  <p:tag name="IGUANATEXSIZE" val="20"/>
  <p:tag name="IGUANATEXCURSOR" val="199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52,49347"/>
  <p:tag name="LATEXADDIN" val="\documentclass{article}&#10;\usepackage{amsmath,amsfonts,amssymb}&#10;\usepackage{xcolor}&#10;\pagestyle{empty}&#10;%\RequirePackage{times}&#10;\begin{document}&#10;&#10;\scriptsize&#10;$ \\ \mathbf{c} \\ \sigma $&#10;&#10;\end{document}"/>
  <p:tag name="IGUANATEXSIZE" val="20"/>
  <p:tag name="IGUANATEXCURSOR" val="181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764,529"/>
  <p:tag name="LATEXADDIN" val="\documentclass{article}&#10;\usepackage{amsmath,amsfonts,amssymb}&#10;\usepackage{xcolor}&#10;\pagestyle{empty}&#10;%\RequirePackage{times}&#10;\begin{document}&#10;&#10;$\mathcal{L} = \displaystyle\sum_{\mathbf{r}\in R}\Big(\mathcal{L}_{\mathrm{color}}(\mathbf{r}) + \lambda \mathcal{L}_{\mathrm{depth}}(\mathbf{r})\Big)$&#10;&#10;\end{document}"/>
  <p:tag name="IGUANATEXSIZE" val="20"/>
  <p:tag name="IGUANATEXCURSOR" val="141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135,7331"/>
  <p:tag name="LATEXADDIN" val="\documentclass{article}&#10;\usepackage{amsmath,amsfonts,amssymb}&#10;\usepackage{xcolor}&#10;\pagestyle{empty}&#10;%\RequirePackage{times}&#10;\begin{document}&#10;\scriptsize&#10;$\mathbf{p}_i \, ,$&#10;&#10;\end{document}"/>
  <p:tag name="IGUANATEXSIZE" val="20"/>
  <p:tag name="IGUANATEXCURSOR" val="188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2426"/>
  <p:tag name="ORIGINALWIDTH" val="79,49008"/>
  <p:tag name="LATEXADDIN" val="\documentclass{article}&#10;\usepackage{amsmath,amsfonts,amssymb}&#10;\usepackage{xcolor}&#10;\pagestyle{empty}&#10;%\RequirePackage{times}&#10;\begin{document}&#10;\scriptsize&#10;$K$&#10;&#10;\end{document}"/>
  <p:tag name="IGUANATEXSIZE" val="20"/>
  <p:tag name="IGUANATEXCURSOR" val="152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54,74315"/>
  <p:tag name="LATEXADDIN" val="\documentclass{article}&#10;\usepackage{amsmath,amsfonts,amssymb}&#10;\usepackage{xcolor}&#10;\pagestyle{empty}&#10;%\RequirePackage{times}&#10;\begin{document}&#10;&#10;\scriptsize&#10;$ \\ \mathbf{x} \\ \mathbf{d} $&#10;&#10;\end{document}"/>
  <p:tag name="IGUANATEXSIZE" val="20"/>
  <p:tag name="IGUANATEXCURSOR" val="18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2426"/>
  <p:tag name="ORIGINALWIDTH" val="79,49008"/>
  <p:tag name="LATEXADDIN" val="\documentclass{article}&#10;\usepackage{amsmath,amsfonts,amssymb}&#10;\usepackage{xcolor}&#10;\pagestyle{empty}&#10;%\RequirePackage{times}&#10;\begin{document}&#10;\scriptsize&#10;$K$&#10;&#10;\end{document}"/>
  <p:tag name="IGUANATEXSIZE" val="20"/>
  <p:tag name="IGUANATEXCURSOR" val="152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33686"/>
  <p:tag name="ORIGINALWIDTH" val="3,991753"/>
  <p:tag name="LATEXADDIN" val="\documentclass{article}&#10;\usepackage{amsmath}&#10;\usepackage{xcolor}&#10;\pagestyle{empty}&#10;\RequirePackage{times}&#10;\begin{document}&#10;&#10;\footnotesize&#10;$\mathbf{r}$&#10;&#10;\end{document}"/>
  <p:tag name="IGUANATEXSIZE" val="20"/>
  <p:tag name="IGUANATEXCURSOR" val="150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54,74315"/>
  <p:tag name="LATEXADDIN" val="\documentclass{article}&#10;\usepackage{amsmath,amsfonts,amssymb}&#10;\usepackage{xcolor}&#10;\pagestyle{empty}&#10;%\RequirePackage{times}&#10;\begin{document}&#10;&#10;\scriptsize&#10;$ \\ \mathbf{x} \\ \mathbf{d} $&#10;&#10;\end{document}"/>
  <p:tag name="IGUANATEXSIZE" val="20"/>
  <p:tag name="IGUANATEXCURSOR" val="18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52,49347"/>
  <p:tag name="LATEXADDIN" val="\documentclass{article}&#10;\usepackage{amsmath,amsfonts,amssymb}&#10;\usepackage{xcolor}&#10;\pagestyle{empty}&#10;%\RequirePackage{times}&#10;\begin{document}&#10;&#10;\scriptsize&#10;$ \\ \mathbf{c} \\ \sigma $&#10;&#10;\end{document}"/>
  <p:tag name="IGUANATEXSIZE" val="20"/>
  <p:tag name="IGUANATEXCURSOR" val="181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3,9745"/>
  <p:tag name="ORIGINALWIDTH" val="1946,757"/>
  <p:tag name="LATEXADDIN" val="\documentclass{article}&#10;\usepackage{amsmath,amsfonts,amssymb}&#10;\usepackage{xcolor}&#10;\pagestyle{empty}&#10;%\RequirePackage{times}&#10;\begin{document}&#10;$&#10;\mathcal{L}_{\mathrm{depth}}(\mathbf{r}) = \log\left(\hat{s}(\mathbf{r})^2\right) + \frac{\left(\hat{z}(\mathbf{r}) - z(\mathbf{r})\right)^2}{\hat{s}(\mathbf{r})^2}&#10;$&#10;\end{document}"/>
  <p:tag name="IGUANATEXSIZE" val="20"/>
  <p:tag name="IGUANATEXCURSOR" val="307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964,3795"/>
  <p:tag name="LATEXADDIN" val="\documentclass{article}&#10;\usepackage{amsmath,amsfonts,amssymb}&#10;\usepackage{xcolor}&#10;\pagestyle{empty}&#10;%\RequirePackage{times}&#10;\begin{document}&#10;$&#10;\hat{z}(\mathbf{r}) = \sum_{k=1}^{K}w_kt_k&#10;$&#10;\end{document}"/>
  <p:tag name="IGUANATEXSIZE" val="20"/>
  <p:tag name="IGUANATEXCURSOR" val="16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,4799"/>
  <p:tag name="ORIGINALWIDTH" val="1539,557"/>
  <p:tag name="LATEXADDIN" val="\documentclass{article}&#10;\usepackage{amsmath,amsfonts,amssymb}&#10;\usepackage{xcolor}&#10;\pagestyle{empty}&#10;%\RequirePackage{times}&#10;\begin{document}&#10;$&#10;\hat{s}(\mathbf{r})^2 = \sum_{k=1}^{K}w_k(t_k - \hat{z}(\mathbf{r}))^2&#10;$&#10;\end{document}"/>
  <p:tag name="IGUANATEXSIZE" val="20"/>
  <p:tag name="IGUANATEXCURSOR" val="215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,73788"/>
  <p:tag name="ORIGINALWIDTH" val="92,2385"/>
  <p:tag name="LATEXADDIN" val="\documentclass{article}&#10;\usepackage{amsmath,amsfonts,amssymb}&#10;\usepackage{xcolor}&#10;\pagestyle{empty}&#10;%\RequirePackage{times}&#10;\begin{document}&#10;&#10;$t_k$&#10;&#10;\end{document}"/>
  <p:tag name="IGUANATEXSIZE" val="20"/>
  <p:tag name="IGUANATEXCURSOR" val="146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576,6779"/>
  <p:tag name="LATEXADDIN" val="\documentclass{article}&#10;\usepackage{amsmath,amsfonts,amssymb}&#10;\usepackage{xcolor}&#10;\pagestyle{empty}&#10;%\RequirePackage{times}&#10;\begin{document}&#10;$ \\&#10;w_k = T_k\alpha_k&#10;$&#10;&#10;\end{document}"/>
  <p:tag name="IGUANATEXSIZE" val="20"/>
  <p:tag name="IGUANATEXCURSOR" val="16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,2058"/>
  <p:tag name="ORIGINALWIDTH" val="1203,599"/>
  <p:tag name="LATEXADDIN" val="\documentclass{article}&#10;\usepackage{amsmath,amsfonts,amssymb}&#10;\usepackage{xcolor}&#10;\pagestyle{empty}&#10;%\RequirePackage{times}&#10;\begin{document}&#10;\scriptsize&#10;$ \\&#10;\alpha_k = \left(1 - \exp(-\sigma_k\delta_k)\right) \\&#10;T_k = \exp \left( -\sum_{k'=1}^{k} \sigma_{k'}\delta_{k'}\right) \\&#10;\delta_k = t_{k+1} - t_k&#10;$&#10;&#10;\end{document}"/>
  <p:tag name="IGUANATEXSIZE" val="20"/>
  <p:tag name="IGUANATEXCURSOR" val="152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54,74315"/>
  <p:tag name="LATEXADDIN" val="\documentclass{article}&#10;\usepackage{amsmath,amsfonts,amssymb}&#10;\usepackage{xcolor}&#10;\pagestyle{empty}&#10;%\RequirePackage{times}&#10;\begin{document}&#10;&#10;\scriptsize&#10;$ \\ \mathbf{x} \\ \mathbf{d} $&#10;&#10;\end{document}"/>
  <p:tag name="IGUANATEXSIZE" val="20"/>
  <p:tag name="IGUANATEXCURSOR" val="18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33686"/>
  <p:tag name="ORIGINALWIDTH" val="3,991753"/>
  <p:tag name="LATEXADDIN" val="\documentclass{article}&#10;\usepackage{amsmath}&#10;\usepackage{xcolor}&#10;\pagestyle{empty}&#10;\RequirePackage{times}&#10;\begin{document}&#10;&#10;\footnotesize&#10;$\mathbf{r}$&#10;&#10;\end{document}"/>
  <p:tag name="IGUANATEXSIZE" val="20"/>
  <p:tag name="IGUANATEXCURSOR" val="150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933686"/>
  <p:tag name="ORIGINALWIDTH" val="3,991753"/>
  <p:tag name="LATEXADDIN" val="\documentclass{article}&#10;\usepackage{amsmath}&#10;\usepackage{xcolor}&#10;\pagestyle{empty}&#10;\RequirePackage{times}&#10;\begin{document}&#10;&#10;\footnotesize&#10;$\mathbf{r}$&#10;&#10;\end{document}"/>
  <p:tag name="IGUANATEXSIZE" val="20"/>
  <p:tag name="IGUANATEXCURSOR" val="150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54,74315"/>
  <p:tag name="LATEXADDIN" val="\documentclass{article}&#10;\usepackage{amsmath,amsfonts,amssymb}&#10;\usepackage{xcolor}&#10;\pagestyle{empty}&#10;%\RequirePackage{times}&#10;\begin{document}&#10;&#10;\scriptsize&#10;$ \\ \mathbf{x} \\ \mathbf{d} $&#10;&#10;\end{document}"/>
  <p:tag name="IGUANATEXSIZE" val="20"/>
  <p:tag name="IGUANATEXCURSOR" val="183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52,49347"/>
  <p:tag name="LATEXADDIN" val="\documentclass{article}&#10;\usepackage{amsmath,amsfonts,amssymb}&#10;\usepackage{xcolor}&#10;\pagestyle{empty}&#10;%\RequirePackage{times}&#10;\begin{document}&#10;&#10;\scriptsize&#10;$ \\ \mathbf{c} \\ \sigma $&#10;&#10;\end{document}"/>
  <p:tag name="IGUANATEXSIZE" val="20"/>
  <p:tag name="IGUANATEXCURSOR" val="181"/>
  <p:tag name="TRANSPARENCY" val="Wahr"/>
  <p:tag name="LATEXENGINEID" val="0"/>
  <p:tag name="TEMPFOLDER" val="C:\Barbara\iguana_t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20220809_dense_depth_priors_nerf</Template>
  <TotalTime>0</TotalTime>
  <Words>595</Words>
  <Application>Microsoft Office PowerPoint</Application>
  <PresentationFormat>Bildschirmpräsentation (16:9)</PresentationFormat>
  <Paragraphs>223</Paragraphs>
  <Slides>26</Slides>
  <Notes>1</Notes>
  <HiddenSlides>0</HiddenSlides>
  <MMClips>21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26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Open Sans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Dense Depth Priors for Neural Radiance Fields  from Sparse Input Views</vt:lpstr>
      <vt:lpstr>PowerPoint-Präsentation</vt:lpstr>
      <vt:lpstr>PowerPoint-Präsentation</vt:lpstr>
      <vt:lpstr>How is NeRF doing multi-view stereo?</vt:lpstr>
      <vt:lpstr>NeRF with depth input on 4 views. </vt:lpstr>
      <vt:lpstr>NeRF with depth input on 36 views. </vt:lpstr>
      <vt:lpstr>BUT we have sparse depth  from SfM for free! </vt:lpstr>
      <vt:lpstr>Let‘s use this sparse depth for NeRF. </vt:lpstr>
      <vt:lpstr>How to supervise with depth?</vt:lpstr>
      <vt:lpstr>Toy example: GNLL depth supervision</vt:lpstr>
      <vt:lpstr>PowerPoint-Präsentation</vt:lpstr>
      <vt:lpstr>PowerPoint-Präsentation</vt:lpstr>
      <vt:lpstr>Results on ScanNet</vt:lpstr>
      <vt:lpstr>Depth prediction or completion?</vt:lpstr>
      <vt:lpstr>Let‘s complete the SfM sparse depth. </vt:lpstr>
      <vt:lpstr>How to supervise with depth?</vt:lpstr>
      <vt:lpstr>PowerPoint-Präsentation</vt:lpstr>
      <vt:lpstr>Results on ScanNet</vt:lpstr>
      <vt:lpstr>PowerPoint-Präsentation</vt:lpstr>
      <vt:lpstr>Recall: SfM on few views  is noisy and sparse. </vt:lpstr>
      <vt:lpstr>PowerPoint-Präsentation</vt:lpstr>
      <vt:lpstr>How to supervise with depth?</vt:lpstr>
      <vt:lpstr>PowerPoint-Präsentation</vt:lpstr>
      <vt:lpstr>Results on ScanNet</vt:lpstr>
      <vt:lpstr>PowerPoint-Präsentation</vt:lpstr>
      <vt:lpstr>Many thanks to my advisors!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Barbara Rössle</dc:creator>
  <cp:lastModifiedBy>Barbara Rössle</cp:lastModifiedBy>
  <cp:revision>43</cp:revision>
  <cp:lastPrinted>2015-07-30T14:04:45Z</cp:lastPrinted>
  <dcterms:created xsi:type="dcterms:W3CDTF">2022-07-30T08:50:44Z</dcterms:created>
  <dcterms:modified xsi:type="dcterms:W3CDTF">2022-08-21T20:18:31Z</dcterms:modified>
</cp:coreProperties>
</file>